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7" r:id="rId19"/>
    <p:sldId id="279" r:id="rId20"/>
    <p:sldId id="274" r:id="rId21"/>
    <p:sldId id="278" r:id="rId22"/>
    <p:sldId id="276"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C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03" autoAdjust="0"/>
    <p:restoredTop sz="94660"/>
  </p:normalViewPr>
  <p:slideViewPr>
    <p:cSldViewPr>
      <p:cViewPr varScale="1">
        <p:scale>
          <a:sx n="70" d="100"/>
          <a:sy n="70" d="100"/>
        </p:scale>
        <p:origin x="-37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C08FF-E7E3-4EE4-B359-2B9F3B20C049}" type="datetimeFigureOut">
              <a:rPr lang="en-US" smtClean="0"/>
              <a:pPr/>
              <a:t>10/29/2012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DA2D6-5E33-4130-9CF4-0A4952BC2E5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51D046-C75B-4847-BBED-B563117195DF}"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51D046-C75B-4847-BBED-B563117195DF}"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812D8AB-78C0-4CF4-AF27-A25C9098246E}" type="datetimeFigureOut">
              <a:rPr lang="en-US" smtClean="0"/>
              <a:pPr/>
              <a:t>10/29/2012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AA97D82-1B90-4B07-BC39-5167941C1C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AA97D82-1B90-4B07-BC39-5167941C1C1D}"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AA97D82-1B90-4B07-BC39-5167941C1C1D}"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AA97D82-1B90-4B07-BC39-5167941C1C1D}"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AA97D82-1B90-4B07-BC39-5167941C1C1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AA97D82-1B90-4B07-BC39-5167941C1C1D}"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AA97D82-1B90-4B07-BC39-5167941C1C1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812D8AB-78C0-4CF4-AF27-A25C9098246E}" type="datetimeFigureOut">
              <a:rPr lang="en-US" smtClean="0"/>
              <a:pPr/>
              <a:t>10/29/2012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AA97D82-1B90-4B07-BC39-5167941C1C1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812D8AB-78C0-4CF4-AF27-A25C9098246E}" type="datetimeFigureOut">
              <a:rPr lang="en-US" smtClean="0"/>
              <a:pPr/>
              <a:t>10/29/2012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AA97D82-1B90-4B07-BC39-5167941C1C1D}"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AA97D82-1B90-4B07-BC39-5167941C1C1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12D8AB-78C0-4CF4-AF27-A25C9098246E}" type="datetimeFigureOut">
              <a:rPr lang="en-US" smtClean="0"/>
              <a:pPr/>
              <a:t>10/29/2012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AA97D82-1B90-4B07-BC39-5167941C1C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12D8AB-78C0-4CF4-AF27-A25C9098246E}" type="datetimeFigureOut">
              <a:rPr lang="en-US" smtClean="0"/>
              <a:pPr/>
              <a:t>10/29/2012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AA97D82-1B90-4B07-BC39-5167941C1C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howmanyarethere.net/" TargetMode="External"/><Relationship Id="rId7" Type="http://schemas.openxmlformats.org/officeDocument/2006/relationships/hyperlink" Target="http://www.gandhifoundation.net/" TargetMode="External"/><Relationship Id="rId2" Type="http://schemas.openxmlformats.org/officeDocument/2006/relationships/hyperlink" Target="http://wiki.answers.com/" TargetMode="External"/><Relationship Id="rId1" Type="http://schemas.openxmlformats.org/officeDocument/2006/relationships/slideLayout" Target="../slideLayouts/slideLayout18.xml"/><Relationship Id="rId6" Type="http://schemas.openxmlformats.org/officeDocument/2006/relationships/hyperlink" Target="mailto:info@mkgandhi.org" TargetMode="External"/><Relationship Id="rId5" Type="http://schemas.openxmlformats.org/officeDocument/2006/relationships/hyperlink" Target="http://www.mkgandhi.org/" TargetMode="External"/><Relationship Id="rId4" Type="http://schemas.openxmlformats.org/officeDocument/2006/relationships/hyperlink" Target="http://www.theleaderforg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8" name="Picture 4"/>
          <p:cNvPicPr>
            <a:picLocks noChangeAspect="1" noChangeArrowheads="1"/>
          </p:cNvPicPr>
          <p:nvPr/>
        </p:nvPicPr>
        <p:blipFill>
          <a:blip r:embed="rId2"/>
          <a:srcRect/>
          <a:stretch>
            <a:fillRect/>
          </a:stretch>
        </p:blipFill>
        <p:spPr bwMode="auto">
          <a:xfrm>
            <a:off x="0" y="0"/>
            <a:ext cx="9315450" cy="6877050"/>
          </a:xfrm>
          <a:prstGeom prst="rect">
            <a:avLst/>
          </a:prstGeom>
          <a:noFill/>
          <a:ln w="9525">
            <a:noFill/>
            <a:miter lim="800000"/>
            <a:headEnd/>
            <a:tailEnd/>
          </a:ln>
          <a:effectLst/>
        </p:spPr>
      </p:pic>
    </p:spTree>
  </p:cSld>
  <p:clrMapOvr>
    <a:masterClrMapping/>
  </p:clrMapOvr>
  <p:transition advClick="0" advTm="3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7948010" cy="369332"/>
          </a:xfrm>
          <a:prstGeom prst="rect">
            <a:avLst/>
          </a:prstGeom>
          <a:noFill/>
        </p:spPr>
        <p:txBody>
          <a:bodyPr wrap="none" rtlCol="0">
            <a:spAutoFit/>
          </a:bodyPr>
          <a:lstStyle/>
          <a:p>
            <a:r>
              <a:rPr lang="en-US" b="1" dirty="0" smtClean="0">
                <a:solidFill>
                  <a:schemeClr val="bg2">
                    <a:lumMod val="25000"/>
                  </a:schemeClr>
                </a:solidFill>
              </a:rPr>
              <a:t>Lesson 4: Proactively identifying barriers to make sustainable change</a:t>
            </a:r>
            <a:endParaRPr lang="en-US" b="1" dirty="0">
              <a:solidFill>
                <a:schemeClr val="bg2">
                  <a:lumMod val="25000"/>
                </a:schemeClr>
              </a:solidFill>
            </a:endParaRPr>
          </a:p>
        </p:txBody>
      </p:sp>
      <p:sp>
        <p:nvSpPr>
          <p:cNvPr id="3" name="TextBox 2"/>
          <p:cNvSpPr txBox="1"/>
          <p:nvPr/>
        </p:nvSpPr>
        <p:spPr>
          <a:xfrm>
            <a:off x="3581400" y="4445675"/>
            <a:ext cx="5562600" cy="2031325"/>
          </a:xfrm>
          <a:prstGeom prst="rect">
            <a:avLst/>
          </a:prstGeom>
          <a:noFill/>
        </p:spPr>
        <p:txBody>
          <a:bodyPr wrap="square" rtlCol="0">
            <a:spAutoFit/>
          </a:bodyPr>
          <a:lstStyle/>
          <a:p>
            <a:pPr algn="just"/>
            <a:r>
              <a:rPr lang="en-US" dirty="0" smtClean="0">
                <a:solidFill>
                  <a:schemeClr val="bg2">
                    <a:lumMod val="25000"/>
                  </a:schemeClr>
                </a:solidFill>
              </a:rPr>
              <a:t>Once a journalist asked Gandhi what was the biggest problem that India faced? He expected Gandhi to say slavery or British rule or pervasive poverty. But Gandhi said it was “callousness of intellectuals” . Gandhi had a long term vision of building a sustainable society and not just getting independence</a:t>
            </a:r>
            <a:endParaRPr lang="en-US" dirty="0">
              <a:solidFill>
                <a:schemeClr val="bg2">
                  <a:lumMod val="25000"/>
                </a:schemeClr>
              </a:solidFill>
            </a:endParaRPr>
          </a:p>
        </p:txBody>
      </p:sp>
      <p:pic>
        <p:nvPicPr>
          <p:cNvPr id="38914" name="Picture 2"/>
          <p:cNvPicPr>
            <a:picLocks noChangeAspect="1" noChangeArrowheads="1"/>
          </p:cNvPicPr>
          <p:nvPr/>
        </p:nvPicPr>
        <p:blipFill>
          <a:blip r:embed="rId2"/>
          <a:srcRect l="8750" t="20000" r="8750"/>
          <a:stretch>
            <a:fillRect/>
          </a:stretch>
        </p:blipFill>
        <p:spPr bwMode="auto">
          <a:xfrm>
            <a:off x="76200" y="381000"/>
            <a:ext cx="6553200" cy="3962400"/>
          </a:xfrm>
          <a:prstGeom prst="rect">
            <a:avLst/>
          </a:prstGeom>
          <a:noFill/>
          <a:ln w="9525">
            <a:noFill/>
            <a:miter lim="800000"/>
            <a:headEnd/>
            <a:tailEnd/>
          </a:ln>
          <a:effectLst/>
        </p:spPr>
      </p:pic>
    </p:spTree>
  </p:cSld>
  <p:clrMapOvr>
    <a:masterClrMapping/>
  </p:clrMapOvr>
  <p:transition advClick="0" advTm="2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4501553" cy="369332"/>
          </a:xfrm>
          <a:prstGeom prst="rect">
            <a:avLst/>
          </a:prstGeom>
          <a:noFill/>
        </p:spPr>
        <p:txBody>
          <a:bodyPr wrap="none" rtlCol="0">
            <a:spAutoFit/>
          </a:bodyPr>
          <a:lstStyle/>
          <a:p>
            <a:r>
              <a:rPr lang="en-US" b="1" dirty="0" smtClean="0">
                <a:solidFill>
                  <a:schemeClr val="bg2">
                    <a:lumMod val="25000"/>
                  </a:schemeClr>
                </a:solidFill>
              </a:rPr>
              <a:t>Lesson 5: Being the conscience keeper</a:t>
            </a:r>
            <a:endParaRPr lang="en-US" b="1" dirty="0">
              <a:solidFill>
                <a:schemeClr val="bg2">
                  <a:lumMod val="25000"/>
                </a:schemeClr>
              </a:solidFill>
            </a:endParaRPr>
          </a:p>
        </p:txBody>
      </p:sp>
      <p:sp>
        <p:nvSpPr>
          <p:cNvPr id="3" name="TextBox 2"/>
          <p:cNvSpPr txBox="1"/>
          <p:nvPr/>
        </p:nvSpPr>
        <p:spPr>
          <a:xfrm>
            <a:off x="3581400" y="4445675"/>
            <a:ext cx="5562600" cy="1477328"/>
          </a:xfrm>
          <a:prstGeom prst="rect">
            <a:avLst/>
          </a:prstGeom>
          <a:noFill/>
        </p:spPr>
        <p:txBody>
          <a:bodyPr wrap="square" rtlCol="0">
            <a:spAutoFit/>
          </a:bodyPr>
          <a:lstStyle/>
          <a:p>
            <a:pPr algn="just"/>
            <a:r>
              <a:rPr lang="en-US" dirty="0" smtClean="0">
                <a:solidFill>
                  <a:schemeClr val="bg2">
                    <a:lumMod val="25000"/>
                  </a:schemeClr>
                </a:solidFill>
              </a:rPr>
              <a:t>Non cooperation was one of the key political movements that Gandhi initiated. Gandhi aborted the movement saying a key tenet of the movement – non-violence, was violated. He believed that the end did not justify the means.</a:t>
            </a:r>
            <a:endParaRPr lang="en-US" dirty="0">
              <a:solidFill>
                <a:schemeClr val="bg2">
                  <a:lumMod val="25000"/>
                </a:schemeClr>
              </a:solidFill>
            </a:endParaRPr>
          </a:p>
        </p:txBody>
      </p:sp>
      <p:pic>
        <p:nvPicPr>
          <p:cNvPr id="39938" name="Picture 2" descr="d6"/>
          <p:cNvPicPr>
            <a:picLocks noChangeAspect="1" noChangeArrowheads="1"/>
          </p:cNvPicPr>
          <p:nvPr/>
        </p:nvPicPr>
        <p:blipFill>
          <a:blip r:embed="rId2"/>
          <a:srcRect/>
          <a:stretch>
            <a:fillRect/>
          </a:stretch>
        </p:blipFill>
        <p:spPr bwMode="auto">
          <a:xfrm>
            <a:off x="76200" y="381000"/>
            <a:ext cx="5410200" cy="3962400"/>
          </a:xfrm>
          <a:prstGeom prst="rect">
            <a:avLst/>
          </a:prstGeom>
          <a:noFill/>
        </p:spPr>
      </p:pic>
    </p:spTree>
  </p:cSld>
  <p:clrMapOvr>
    <a:masterClrMapping/>
  </p:clrMapOvr>
  <p:transition advClick="0" advTm="19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6080511" cy="369332"/>
          </a:xfrm>
          <a:prstGeom prst="rect">
            <a:avLst/>
          </a:prstGeom>
          <a:noFill/>
        </p:spPr>
        <p:txBody>
          <a:bodyPr wrap="none" rtlCol="0">
            <a:spAutoFit/>
          </a:bodyPr>
          <a:lstStyle/>
          <a:p>
            <a:r>
              <a:rPr lang="en-US" b="1" dirty="0" smtClean="0">
                <a:solidFill>
                  <a:schemeClr val="bg2">
                    <a:lumMod val="25000"/>
                  </a:schemeClr>
                </a:solidFill>
              </a:rPr>
              <a:t>Lesson 6: Emphasis on self-awareness and discipline</a:t>
            </a:r>
            <a:endParaRPr lang="en-US" b="1" dirty="0">
              <a:solidFill>
                <a:schemeClr val="bg2">
                  <a:lumMod val="25000"/>
                </a:schemeClr>
              </a:solidFill>
            </a:endParaRPr>
          </a:p>
        </p:txBody>
      </p:sp>
      <p:sp>
        <p:nvSpPr>
          <p:cNvPr id="3" name="TextBox 2"/>
          <p:cNvSpPr txBox="1"/>
          <p:nvPr/>
        </p:nvSpPr>
        <p:spPr>
          <a:xfrm>
            <a:off x="3581400" y="4445675"/>
            <a:ext cx="5562600" cy="1754326"/>
          </a:xfrm>
          <a:prstGeom prst="rect">
            <a:avLst/>
          </a:prstGeom>
          <a:noFill/>
        </p:spPr>
        <p:txBody>
          <a:bodyPr wrap="square" rtlCol="0">
            <a:spAutoFit/>
          </a:bodyPr>
          <a:lstStyle/>
          <a:p>
            <a:pPr algn="just"/>
            <a:r>
              <a:rPr lang="en-US" dirty="0" smtClean="0">
                <a:solidFill>
                  <a:schemeClr val="bg2">
                    <a:lumMod val="25000"/>
                  </a:schemeClr>
                </a:solidFill>
              </a:rPr>
              <a:t>As you grow in self awareness, you will better understand why you feel what you feel and why you behave as you behave. Self discipline is the training of your mind to control, perceived harmful, urges until a satisfactory solution has been sought</a:t>
            </a:r>
            <a:endParaRPr lang="en-US" dirty="0">
              <a:solidFill>
                <a:schemeClr val="bg2">
                  <a:lumMod val="25000"/>
                </a:schemeClr>
              </a:solidFill>
            </a:endParaRPr>
          </a:p>
        </p:txBody>
      </p:sp>
      <p:pic>
        <p:nvPicPr>
          <p:cNvPr id="40962" name="Picture 2" descr="http://www.mkgandhi.org/images/g2.jpg"/>
          <p:cNvPicPr>
            <a:picLocks noChangeAspect="1" noChangeArrowheads="1"/>
          </p:cNvPicPr>
          <p:nvPr/>
        </p:nvPicPr>
        <p:blipFill>
          <a:blip r:embed="rId2"/>
          <a:srcRect/>
          <a:stretch>
            <a:fillRect/>
          </a:stretch>
        </p:blipFill>
        <p:spPr bwMode="auto">
          <a:xfrm>
            <a:off x="76200" y="381000"/>
            <a:ext cx="5943600" cy="4038600"/>
          </a:xfrm>
          <a:prstGeom prst="rect">
            <a:avLst/>
          </a:prstGeom>
          <a:noFill/>
        </p:spPr>
      </p:pic>
    </p:spTree>
  </p:cSld>
  <p:clrMapOvr>
    <a:masterClrMapping/>
  </p:clrMapOvr>
  <p:transition advClick="0" advTm="19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7356501" cy="369332"/>
          </a:xfrm>
          <a:prstGeom prst="rect">
            <a:avLst/>
          </a:prstGeom>
          <a:noFill/>
        </p:spPr>
        <p:txBody>
          <a:bodyPr wrap="none" rtlCol="0">
            <a:spAutoFit/>
          </a:bodyPr>
          <a:lstStyle/>
          <a:p>
            <a:r>
              <a:rPr lang="en-US" b="1" dirty="0" smtClean="0">
                <a:solidFill>
                  <a:schemeClr val="bg2">
                    <a:lumMod val="25000"/>
                  </a:schemeClr>
                </a:solidFill>
              </a:rPr>
              <a:t>Lesson 7: Balancing value-driven vision and execution efficiency</a:t>
            </a:r>
            <a:endParaRPr lang="en-US" b="1" dirty="0">
              <a:solidFill>
                <a:schemeClr val="bg2">
                  <a:lumMod val="25000"/>
                </a:schemeClr>
              </a:solidFill>
            </a:endParaRPr>
          </a:p>
        </p:txBody>
      </p:sp>
      <p:sp>
        <p:nvSpPr>
          <p:cNvPr id="3" name="TextBox 2"/>
          <p:cNvSpPr txBox="1"/>
          <p:nvPr/>
        </p:nvSpPr>
        <p:spPr>
          <a:xfrm>
            <a:off x="3581400" y="4445675"/>
            <a:ext cx="5562600" cy="1477328"/>
          </a:xfrm>
          <a:prstGeom prst="rect">
            <a:avLst/>
          </a:prstGeom>
          <a:noFill/>
        </p:spPr>
        <p:txBody>
          <a:bodyPr wrap="square" rtlCol="0">
            <a:spAutoFit/>
          </a:bodyPr>
          <a:lstStyle/>
          <a:p>
            <a:pPr algn="just"/>
            <a:r>
              <a:rPr lang="en-US" dirty="0" smtClean="0">
                <a:solidFill>
                  <a:schemeClr val="bg2">
                    <a:lumMod val="25000"/>
                  </a:schemeClr>
                </a:solidFill>
              </a:rPr>
              <a:t>A leader with vision has a clear, vivid picture of where to go, and a firm grip on what success looks like and how to achieve it. Leader must share the vision and act upon it. He must communicate it clearly and passionately. </a:t>
            </a:r>
            <a:endParaRPr lang="en-US" dirty="0">
              <a:solidFill>
                <a:schemeClr val="bg2">
                  <a:lumMod val="25000"/>
                </a:schemeClr>
              </a:solidFill>
            </a:endParaRPr>
          </a:p>
        </p:txBody>
      </p:sp>
      <p:pic>
        <p:nvPicPr>
          <p:cNvPr id="41986" name="Picture 2"/>
          <p:cNvPicPr>
            <a:picLocks noChangeAspect="1" noChangeArrowheads="1"/>
          </p:cNvPicPr>
          <p:nvPr/>
        </p:nvPicPr>
        <p:blipFill>
          <a:blip r:embed="rId2"/>
          <a:srcRect l="9091" t="19394" r="9091"/>
          <a:stretch>
            <a:fillRect/>
          </a:stretch>
        </p:blipFill>
        <p:spPr bwMode="auto">
          <a:xfrm>
            <a:off x="76200" y="381000"/>
            <a:ext cx="7239000" cy="4038600"/>
          </a:xfrm>
          <a:prstGeom prst="rect">
            <a:avLst/>
          </a:prstGeom>
          <a:noFill/>
          <a:ln w="9525">
            <a:noFill/>
            <a:miter lim="800000"/>
            <a:headEnd/>
            <a:tailEnd/>
          </a:ln>
          <a:effectLst/>
        </p:spPr>
      </p:pic>
    </p:spTree>
  </p:cSld>
  <p:clrMapOvr>
    <a:masterClrMapping/>
  </p:clrMapOvr>
  <p:transition advClick="0" advTm="21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4519186" cy="369332"/>
          </a:xfrm>
          <a:prstGeom prst="rect">
            <a:avLst/>
          </a:prstGeom>
          <a:noFill/>
        </p:spPr>
        <p:txBody>
          <a:bodyPr wrap="none" rtlCol="0">
            <a:spAutoFit/>
          </a:bodyPr>
          <a:lstStyle/>
          <a:p>
            <a:r>
              <a:rPr lang="en-US" b="1" dirty="0" smtClean="0">
                <a:solidFill>
                  <a:schemeClr val="bg2">
                    <a:lumMod val="25000"/>
                  </a:schemeClr>
                </a:solidFill>
              </a:rPr>
              <a:t>Lesson 8: Emphasis on path and result</a:t>
            </a:r>
            <a:endParaRPr lang="en-US" b="1" dirty="0">
              <a:solidFill>
                <a:schemeClr val="bg2">
                  <a:lumMod val="25000"/>
                </a:schemeClr>
              </a:solidFill>
            </a:endParaRPr>
          </a:p>
        </p:txBody>
      </p:sp>
      <p:sp>
        <p:nvSpPr>
          <p:cNvPr id="3" name="TextBox 2"/>
          <p:cNvSpPr txBox="1"/>
          <p:nvPr/>
        </p:nvSpPr>
        <p:spPr>
          <a:xfrm>
            <a:off x="3581400" y="4445675"/>
            <a:ext cx="5562600" cy="923330"/>
          </a:xfrm>
          <a:prstGeom prst="rect">
            <a:avLst/>
          </a:prstGeom>
          <a:noFill/>
        </p:spPr>
        <p:txBody>
          <a:bodyPr wrap="square" rtlCol="0">
            <a:spAutoFit/>
          </a:bodyPr>
          <a:lstStyle/>
          <a:p>
            <a:pPr algn="just"/>
            <a:r>
              <a:rPr lang="en-US" dirty="0" smtClean="0">
                <a:solidFill>
                  <a:schemeClr val="bg2">
                    <a:lumMod val="25000"/>
                  </a:schemeClr>
                </a:solidFill>
              </a:rPr>
              <a:t>Mahatma Gandhi was a great leader. He had chosen the path of non-violence for himself and his followers. </a:t>
            </a:r>
            <a:endParaRPr lang="en-US" dirty="0">
              <a:solidFill>
                <a:schemeClr val="bg2">
                  <a:lumMod val="25000"/>
                </a:schemeClr>
              </a:solidFill>
            </a:endParaRPr>
          </a:p>
        </p:txBody>
      </p:sp>
      <p:pic>
        <p:nvPicPr>
          <p:cNvPr id="43010" name="Picture 2"/>
          <p:cNvPicPr>
            <a:picLocks noChangeAspect="1" noChangeArrowheads="1"/>
          </p:cNvPicPr>
          <p:nvPr/>
        </p:nvPicPr>
        <p:blipFill>
          <a:blip r:embed="rId2"/>
          <a:srcRect l="8413" t="19231" r="8654"/>
          <a:stretch>
            <a:fillRect/>
          </a:stretch>
        </p:blipFill>
        <p:spPr bwMode="auto">
          <a:xfrm>
            <a:off x="76200" y="381000"/>
            <a:ext cx="5257800" cy="3200400"/>
          </a:xfrm>
          <a:prstGeom prst="rect">
            <a:avLst/>
          </a:prstGeom>
          <a:noFill/>
          <a:ln w="9525">
            <a:noFill/>
            <a:miter lim="800000"/>
            <a:headEnd/>
            <a:tailEnd/>
          </a:ln>
          <a:effectLst/>
        </p:spPr>
      </p:pic>
    </p:spTree>
  </p:cSld>
  <p:clrMapOvr>
    <a:masterClrMapping/>
  </p:clrMapOvr>
  <p:transition advClick="0" advTm="13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6849952" cy="369332"/>
          </a:xfrm>
          <a:prstGeom prst="rect">
            <a:avLst/>
          </a:prstGeom>
          <a:noFill/>
        </p:spPr>
        <p:txBody>
          <a:bodyPr wrap="none" rtlCol="0">
            <a:spAutoFit/>
          </a:bodyPr>
          <a:lstStyle/>
          <a:p>
            <a:r>
              <a:rPr lang="en-US" b="1" dirty="0" smtClean="0">
                <a:solidFill>
                  <a:schemeClr val="bg2">
                    <a:lumMod val="25000"/>
                  </a:schemeClr>
                </a:solidFill>
              </a:rPr>
              <a:t>Lesson 9: Adopting a holistic perspective in every endeavor</a:t>
            </a:r>
            <a:endParaRPr lang="en-US" b="1" dirty="0">
              <a:solidFill>
                <a:schemeClr val="bg2">
                  <a:lumMod val="25000"/>
                </a:schemeClr>
              </a:solidFill>
            </a:endParaRPr>
          </a:p>
        </p:txBody>
      </p:sp>
      <p:sp>
        <p:nvSpPr>
          <p:cNvPr id="3" name="TextBox 2"/>
          <p:cNvSpPr txBox="1"/>
          <p:nvPr/>
        </p:nvSpPr>
        <p:spPr>
          <a:xfrm>
            <a:off x="3581400" y="4445675"/>
            <a:ext cx="5562600" cy="1477328"/>
          </a:xfrm>
          <a:prstGeom prst="rect">
            <a:avLst/>
          </a:prstGeom>
          <a:noFill/>
        </p:spPr>
        <p:txBody>
          <a:bodyPr wrap="square" rtlCol="0">
            <a:spAutoFit/>
          </a:bodyPr>
          <a:lstStyle/>
          <a:p>
            <a:pPr algn="just"/>
            <a:r>
              <a:rPr lang="en-US" dirty="0" smtClean="0">
                <a:solidFill>
                  <a:schemeClr val="bg2">
                    <a:lumMod val="25000"/>
                  </a:schemeClr>
                </a:solidFill>
              </a:rPr>
              <a:t>Gandhi’s approach had always been holistic as human life is a synthetic whole, which cannot be divided into watertight compartments of social, political, religious life, etc. He is in favor of a non-violent and more civilized life style</a:t>
            </a:r>
            <a:endParaRPr lang="en-US" dirty="0">
              <a:solidFill>
                <a:schemeClr val="bg2">
                  <a:lumMod val="25000"/>
                </a:schemeClr>
              </a:solidFill>
            </a:endParaRPr>
          </a:p>
        </p:txBody>
      </p:sp>
      <p:pic>
        <p:nvPicPr>
          <p:cNvPr id="44034" name="Picture 2"/>
          <p:cNvPicPr>
            <a:picLocks noChangeAspect="1" noChangeArrowheads="1"/>
          </p:cNvPicPr>
          <p:nvPr/>
        </p:nvPicPr>
        <p:blipFill>
          <a:blip r:embed="rId2"/>
          <a:srcRect l="9184" t="19592" r="8163"/>
          <a:stretch>
            <a:fillRect/>
          </a:stretch>
        </p:blipFill>
        <p:spPr bwMode="auto">
          <a:xfrm>
            <a:off x="76200" y="381000"/>
            <a:ext cx="6705600" cy="4038600"/>
          </a:xfrm>
          <a:prstGeom prst="rect">
            <a:avLst/>
          </a:prstGeom>
          <a:noFill/>
          <a:ln w="9525">
            <a:noFill/>
            <a:miter lim="800000"/>
            <a:headEnd/>
            <a:tailEnd/>
          </a:ln>
          <a:effectLst/>
        </p:spPr>
      </p:pic>
    </p:spTree>
  </p:cSld>
  <p:clrMapOvr>
    <a:masterClrMapping/>
  </p:clrMapOvr>
  <p:transition advClick="0" advTm="21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3342582" cy="369332"/>
          </a:xfrm>
          <a:prstGeom prst="rect">
            <a:avLst/>
          </a:prstGeom>
          <a:noFill/>
        </p:spPr>
        <p:txBody>
          <a:bodyPr wrap="none" rtlCol="0">
            <a:spAutoFit/>
          </a:bodyPr>
          <a:lstStyle/>
          <a:p>
            <a:r>
              <a:rPr lang="en-US" b="1" dirty="0" smtClean="0">
                <a:solidFill>
                  <a:schemeClr val="bg2">
                    <a:lumMod val="25000"/>
                  </a:schemeClr>
                </a:solidFill>
              </a:rPr>
              <a:t>Lesson 10: Be open-minded</a:t>
            </a:r>
            <a:endParaRPr lang="en-US" b="1" dirty="0">
              <a:solidFill>
                <a:schemeClr val="bg2">
                  <a:lumMod val="25000"/>
                </a:schemeClr>
              </a:solidFill>
            </a:endParaRPr>
          </a:p>
        </p:txBody>
      </p:sp>
      <p:sp>
        <p:nvSpPr>
          <p:cNvPr id="3" name="TextBox 2"/>
          <p:cNvSpPr txBox="1"/>
          <p:nvPr/>
        </p:nvSpPr>
        <p:spPr>
          <a:xfrm>
            <a:off x="3581400" y="4445675"/>
            <a:ext cx="5562600" cy="1200329"/>
          </a:xfrm>
          <a:prstGeom prst="rect">
            <a:avLst/>
          </a:prstGeom>
          <a:noFill/>
        </p:spPr>
        <p:txBody>
          <a:bodyPr wrap="square" rtlCol="0">
            <a:spAutoFit/>
          </a:bodyPr>
          <a:lstStyle/>
          <a:p>
            <a:pPr algn="just"/>
            <a:r>
              <a:rPr lang="en-US" dirty="0" smtClean="0">
                <a:solidFill>
                  <a:schemeClr val="bg2">
                    <a:lumMod val="25000"/>
                  </a:schemeClr>
                </a:solidFill>
              </a:rPr>
              <a:t>Always keep things in perspective. Do not dismiss other or anything- big or small- without giving a try. We never know where the next useful idea might come from.</a:t>
            </a:r>
            <a:endParaRPr lang="en-US" dirty="0">
              <a:solidFill>
                <a:schemeClr val="bg2">
                  <a:lumMod val="25000"/>
                </a:schemeClr>
              </a:solidFill>
            </a:endParaRPr>
          </a:p>
        </p:txBody>
      </p:sp>
      <p:pic>
        <p:nvPicPr>
          <p:cNvPr id="45058" name="Picture 2"/>
          <p:cNvPicPr>
            <a:picLocks noChangeAspect="1" noChangeArrowheads="1"/>
          </p:cNvPicPr>
          <p:nvPr/>
        </p:nvPicPr>
        <p:blipFill>
          <a:blip r:embed="rId2"/>
          <a:srcRect l="8421" t="16842" r="8421"/>
          <a:stretch>
            <a:fillRect/>
          </a:stretch>
        </p:blipFill>
        <p:spPr bwMode="auto">
          <a:xfrm>
            <a:off x="76200" y="428625"/>
            <a:ext cx="6019800" cy="3762375"/>
          </a:xfrm>
          <a:prstGeom prst="rect">
            <a:avLst/>
          </a:prstGeom>
          <a:noFill/>
          <a:ln w="9525">
            <a:noFill/>
            <a:miter lim="800000"/>
            <a:headEnd/>
            <a:tailEnd/>
          </a:ln>
          <a:effectLst/>
        </p:spPr>
      </p:pic>
    </p:spTree>
  </p:cSld>
  <p:clrMapOvr>
    <a:masterClrMapping/>
  </p:clrMapOvr>
  <p:transition advClick="0" advTm="19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7141699" cy="369332"/>
          </a:xfrm>
          <a:prstGeom prst="rect">
            <a:avLst/>
          </a:prstGeom>
          <a:noFill/>
        </p:spPr>
        <p:txBody>
          <a:bodyPr wrap="none" rtlCol="0">
            <a:spAutoFit/>
          </a:bodyPr>
          <a:lstStyle/>
          <a:p>
            <a:r>
              <a:rPr lang="en-US" b="1" dirty="0" smtClean="0">
                <a:solidFill>
                  <a:schemeClr val="bg2">
                    <a:lumMod val="25000"/>
                  </a:schemeClr>
                </a:solidFill>
              </a:rPr>
              <a:t>Lesson 11: Primus Inter Pares; What I practice is what I preach</a:t>
            </a:r>
            <a:endParaRPr lang="en-US" b="1" dirty="0">
              <a:solidFill>
                <a:schemeClr val="bg2">
                  <a:lumMod val="25000"/>
                </a:schemeClr>
              </a:solidFill>
            </a:endParaRPr>
          </a:p>
        </p:txBody>
      </p:sp>
      <p:sp>
        <p:nvSpPr>
          <p:cNvPr id="3" name="TextBox 2"/>
          <p:cNvSpPr txBox="1"/>
          <p:nvPr/>
        </p:nvSpPr>
        <p:spPr>
          <a:xfrm>
            <a:off x="3581400" y="4445675"/>
            <a:ext cx="5562600" cy="1754326"/>
          </a:xfrm>
          <a:prstGeom prst="rect">
            <a:avLst/>
          </a:prstGeom>
          <a:noFill/>
        </p:spPr>
        <p:txBody>
          <a:bodyPr wrap="square" rtlCol="0">
            <a:spAutoFit/>
          </a:bodyPr>
          <a:lstStyle/>
          <a:p>
            <a:pPr algn="just"/>
            <a:r>
              <a:rPr lang="en-US" dirty="0" smtClean="0">
                <a:solidFill>
                  <a:schemeClr val="bg2">
                    <a:lumMod val="25000"/>
                  </a:schemeClr>
                </a:solidFill>
              </a:rPr>
              <a:t>An enduring leader is not a superior person, but only first among equals; first to abide by the moral code of conduct; first to bear the brunt of change; first to surrender privileges, and first to sacrifice one’s life. A leader is elected, chosen to serve and not installed to rule.</a:t>
            </a:r>
            <a:endParaRPr lang="en-US" dirty="0">
              <a:solidFill>
                <a:schemeClr val="bg2">
                  <a:lumMod val="25000"/>
                </a:schemeClr>
              </a:solidFill>
            </a:endParaRPr>
          </a:p>
        </p:txBody>
      </p:sp>
      <p:pic>
        <p:nvPicPr>
          <p:cNvPr id="7170" name="Picture 2" descr="d4"/>
          <p:cNvPicPr>
            <a:picLocks noChangeAspect="1" noChangeArrowheads="1"/>
          </p:cNvPicPr>
          <p:nvPr/>
        </p:nvPicPr>
        <p:blipFill>
          <a:blip r:embed="rId2"/>
          <a:srcRect/>
          <a:stretch>
            <a:fillRect/>
          </a:stretch>
        </p:blipFill>
        <p:spPr bwMode="auto">
          <a:xfrm>
            <a:off x="123825" y="428624"/>
            <a:ext cx="4295775" cy="4067176"/>
          </a:xfrm>
          <a:prstGeom prst="rect">
            <a:avLst/>
          </a:prstGeom>
          <a:noFill/>
        </p:spPr>
      </p:pic>
    </p:spTree>
  </p:cSld>
  <p:clrMapOvr>
    <a:masterClrMapping/>
  </p:clrMapOvr>
  <p:transition advClick="0" advTm="23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4291559" cy="369332"/>
          </a:xfrm>
          <a:prstGeom prst="rect">
            <a:avLst/>
          </a:prstGeom>
          <a:noFill/>
        </p:spPr>
        <p:txBody>
          <a:bodyPr wrap="none" rtlCol="0">
            <a:spAutoFit/>
          </a:bodyPr>
          <a:lstStyle/>
          <a:p>
            <a:r>
              <a:rPr lang="en-US" b="1" dirty="0" smtClean="0">
                <a:solidFill>
                  <a:schemeClr val="bg2">
                    <a:lumMod val="25000"/>
                  </a:schemeClr>
                </a:solidFill>
              </a:rPr>
              <a:t>Lesson 12: Grass-root level contacts</a:t>
            </a:r>
            <a:endParaRPr lang="en-US" b="1" dirty="0">
              <a:solidFill>
                <a:schemeClr val="bg2">
                  <a:lumMod val="25000"/>
                </a:schemeClr>
              </a:solidFill>
            </a:endParaRPr>
          </a:p>
        </p:txBody>
      </p:sp>
      <p:sp>
        <p:nvSpPr>
          <p:cNvPr id="3" name="TextBox 2"/>
          <p:cNvSpPr txBox="1"/>
          <p:nvPr/>
        </p:nvSpPr>
        <p:spPr>
          <a:xfrm>
            <a:off x="3581400" y="4445675"/>
            <a:ext cx="5562600" cy="1477328"/>
          </a:xfrm>
          <a:prstGeom prst="rect">
            <a:avLst/>
          </a:prstGeom>
          <a:noFill/>
        </p:spPr>
        <p:txBody>
          <a:bodyPr wrap="square" rtlCol="0">
            <a:spAutoFit/>
          </a:bodyPr>
          <a:lstStyle/>
          <a:p>
            <a:pPr algn="just"/>
            <a:r>
              <a:rPr lang="en-US" dirty="0" smtClean="0">
                <a:solidFill>
                  <a:schemeClr val="bg2">
                    <a:lumMod val="25000"/>
                  </a:schemeClr>
                </a:solidFill>
              </a:rPr>
              <a:t>A leader has to see that not many layers of hierarchies are created between him or her and the people at the lowest rung; and the people’s voice does not go unheard and doesn’t get distorted to the extent of even belying the truth</a:t>
            </a:r>
            <a:endParaRPr lang="en-US" dirty="0">
              <a:solidFill>
                <a:schemeClr val="bg2">
                  <a:lumMod val="25000"/>
                </a:schemeClr>
              </a:solidFill>
            </a:endParaRPr>
          </a:p>
        </p:txBody>
      </p:sp>
      <p:pic>
        <p:nvPicPr>
          <p:cNvPr id="6146" name="Picture 2" descr="d5"/>
          <p:cNvPicPr>
            <a:picLocks noChangeAspect="1" noChangeArrowheads="1"/>
          </p:cNvPicPr>
          <p:nvPr/>
        </p:nvPicPr>
        <p:blipFill>
          <a:blip r:embed="rId2"/>
          <a:srcRect/>
          <a:stretch>
            <a:fillRect/>
          </a:stretch>
        </p:blipFill>
        <p:spPr bwMode="auto">
          <a:xfrm>
            <a:off x="76200" y="381000"/>
            <a:ext cx="5867400" cy="3962400"/>
          </a:xfrm>
          <a:prstGeom prst="rect">
            <a:avLst/>
          </a:prstGeom>
          <a:noFill/>
        </p:spPr>
      </p:pic>
    </p:spTree>
  </p:cSld>
  <p:clrMapOvr>
    <a:masterClrMapping/>
  </p:clrMapOvr>
  <p:transition advClick="0" advTm="21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C900065295.WMF"/>
          <p:cNvPicPr>
            <a:picLocks noChangeAspect="1"/>
          </p:cNvPicPr>
          <p:nvPr/>
        </p:nvPicPr>
        <p:blipFill>
          <a:blip r:embed="rId2"/>
          <a:srcRect l="8750" t="24273" r="42361" b="12902"/>
          <a:stretch>
            <a:fillRect/>
          </a:stretch>
        </p:blipFill>
        <p:spPr>
          <a:xfrm>
            <a:off x="1981200" y="1371600"/>
            <a:ext cx="5334000" cy="3886200"/>
          </a:xfrm>
          <a:prstGeom prst="rect">
            <a:avLst/>
          </a:prstGeom>
        </p:spPr>
      </p:pic>
      <p:sp>
        <p:nvSpPr>
          <p:cNvPr id="7" name="TextBox 6"/>
          <p:cNvSpPr txBox="1"/>
          <p:nvPr/>
        </p:nvSpPr>
        <p:spPr>
          <a:xfrm>
            <a:off x="2743200" y="914400"/>
            <a:ext cx="553998" cy="4038600"/>
          </a:xfrm>
          <a:prstGeom prst="rect">
            <a:avLst/>
          </a:prstGeom>
          <a:noFill/>
        </p:spPr>
        <p:txBody>
          <a:bodyPr vert="vert270" wrap="square" rtlCol="0">
            <a:spAutoFit/>
          </a:bodyPr>
          <a:lstStyle/>
          <a:p>
            <a:pPr lvl="0" algn="ctr"/>
            <a:r>
              <a:rPr lang="en-US" sz="2400" dirty="0" smtClean="0">
                <a:solidFill>
                  <a:schemeClr val="bg1"/>
                </a:solidFill>
              </a:rPr>
              <a:t>TRUTH</a:t>
            </a:r>
            <a:endParaRPr lang="en-US" sz="2400" dirty="0">
              <a:solidFill>
                <a:schemeClr val="bg1"/>
              </a:solidFill>
            </a:endParaRPr>
          </a:p>
        </p:txBody>
      </p:sp>
      <p:sp>
        <p:nvSpPr>
          <p:cNvPr id="8" name="TextBox 7"/>
          <p:cNvSpPr txBox="1"/>
          <p:nvPr/>
        </p:nvSpPr>
        <p:spPr>
          <a:xfrm>
            <a:off x="4457700" y="914400"/>
            <a:ext cx="553998" cy="4038600"/>
          </a:xfrm>
          <a:prstGeom prst="rect">
            <a:avLst/>
          </a:prstGeom>
          <a:noFill/>
        </p:spPr>
        <p:txBody>
          <a:bodyPr vert="vert270" wrap="square" rtlCol="0">
            <a:spAutoFit/>
          </a:bodyPr>
          <a:lstStyle/>
          <a:p>
            <a:pPr lvl="0" algn="ctr"/>
            <a:r>
              <a:rPr lang="en-US" sz="2400" dirty="0" smtClean="0">
                <a:solidFill>
                  <a:schemeClr val="bg1"/>
                </a:solidFill>
              </a:rPr>
              <a:t>NON-VIOLENCE</a:t>
            </a:r>
            <a:endParaRPr lang="en-US" sz="2400" dirty="0">
              <a:solidFill>
                <a:schemeClr val="bg1"/>
              </a:solidFill>
            </a:endParaRPr>
          </a:p>
        </p:txBody>
      </p:sp>
      <p:sp>
        <p:nvSpPr>
          <p:cNvPr id="9" name="TextBox 8"/>
          <p:cNvSpPr txBox="1"/>
          <p:nvPr/>
        </p:nvSpPr>
        <p:spPr>
          <a:xfrm>
            <a:off x="6172200" y="914400"/>
            <a:ext cx="553998" cy="4038600"/>
          </a:xfrm>
          <a:prstGeom prst="rect">
            <a:avLst/>
          </a:prstGeom>
          <a:noFill/>
        </p:spPr>
        <p:txBody>
          <a:bodyPr vert="vert270" wrap="square" rtlCol="0">
            <a:spAutoFit/>
          </a:bodyPr>
          <a:lstStyle/>
          <a:p>
            <a:pPr lvl="0" algn="ctr"/>
            <a:r>
              <a:rPr lang="en-US" sz="2400" dirty="0" smtClean="0">
                <a:solidFill>
                  <a:schemeClr val="bg1"/>
                </a:solidFill>
              </a:rPr>
              <a:t>LOVE</a:t>
            </a:r>
            <a:endParaRPr lang="en-US" sz="2400" dirty="0">
              <a:solidFill>
                <a:schemeClr val="bg1"/>
              </a:solidFill>
            </a:endParaRPr>
          </a:p>
        </p:txBody>
      </p:sp>
      <p:pic>
        <p:nvPicPr>
          <p:cNvPr id="10" name="Picture 9" descr="MC900065295.WMF"/>
          <p:cNvPicPr>
            <a:picLocks noChangeAspect="1"/>
          </p:cNvPicPr>
          <p:nvPr/>
        </p:nvPicPr>
        <p:blipFill>
          <a:blip r:embed="rId2"/>
          <a:srcRect b="76190"/>
          <a:stretch>
            <a:fillRect/>
          </a:stretch>
        </p:blipFill>
        <p:spPr>
          <a:xfrm>
            <a:off x="1779896" y="381000"/>
            <a:ext cx="5715000" cy="968992"/>
          </a:xfrm>
          <a:prstGeom prst="rect">
            <a:avLst/>
          </a:prstGeom>
        </p:spPr>
      </p:pic>
      <p:sp>
        <p:nvSpPr>
          <p:cNvPr id="11" name="Rectangle 10"/>
          <p:cNvSpPr/>
          <p:nvPr/>
        </p:nvSpPr>
        <p:spPr>
          <a:xfrm>
            <a:off x="1752600" y="5334000"/>
            <a:ext cx="57912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81400" y="804446"/>
            <a:ext cx="2286000" cy="338554"/>
          </a:xfrm>
          <a:prstGeom prst="rect">
            <a:avLst/>
          </a:prstGeom>
          <a:noFill/>
        </p:spPr>
        <p:txBody>
          <a:bodyPr wrap="square" rtlCol="0">
            <a:spAutoFit/>
          </a:bodyPr>
          <a:lstStyle/>
          <a:p>
            <a:r>
              <a:rPr lang="en-US" sz="1600" dirty="0" smtClean="0">
                <a:solidFill>
                  <a:schemeClr val="bg1"/>
                </a:solidFill>
              </a:rPr>
              <a:t>Gandhian Philosophy</a:t>
            </a:r>
            <a:endParaRPr lang="en-US" sz="1600" dirty="0">
              <a:solidFill>
                <a:schemeClr val="bg1"/>
              </a:solidFill>
            </a:endParaRPr>
          </a:p>
        </p:txBody>
      </p:sp>
      <p:sp>
        <p:nvSpPr>
          <p:cNvPr id="14" name="TextBox 13"/>
          <p:cNvSpPr txBox="1"/>
          <p:nvPr/>
        </p:nvSpPr>
        <p:spPr>
          <a:xfrm>
            <a:off x="0" y="87868"/>
            <a:ext cx="2767104" cy="369332"/>
          </a:xfrm>
          <a:prstGeom prst="rect">
            <a:avLst/>
          </a:prstGeom>
          <a:noFill/>
        </p:spPr>
        <p:txBody>
          <a:bodyPr wrap="none" rtlCol="0">
            <a:spAutoFit/>
          </a:bodyPr>
          <a:lstStyle/>
          <a:p>
            <a:r>
              <a:rPr lang="en-US" b="1" dirty="0" smtClean="0">
                <a:solidFill>
                  <a:schemeClr val="bg2">
                    <a:lumMod val="25000"/>
                  </a:schemeClr>
                </a:solidFill>
              </a:rPr>
              <a:t>Gandhian Management</a:t>
            </a:r>
            <a:endParaRPr lang="en-US" b="1" dirty="0">
              <a:solidFill>
                <a:schemeClr val="bg2">
                  <a:lumMod val="25000"/>
                </a:schemeClr>
              </a:solidFill>
            </a:endParaRPr>
          </a:p>
        </p:txBody>
      </p:sp>
    </p:spTree>
  </p:cSld>
  <p:clrMapOvr>
    <a:masterClrMapping/>
  </p:clrMapOvr>
  <p:transition advClick="0" advTm="8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21268"/>
            <a:ext cx="5791200" cy="369332"/>
          </a:xfrm>
          <a:prstGeom prst="rect">
            <a:avLst/>
          </a:prstGeom>
          <a:noFill/>
        </p:spPr>
        <p:txBody>
          <a:bodyPr wrap="square" rtlCol="0">
            <a:spAutoFit/>
          </a:bodyPr>
          <a:lstStyle/>
          <a:p>
            <a:r>
              <a:rPr lang="en-US" b="1" dirty="0" smtClean="0">
                <a:solidFill>
                  <a:schemeClr val="accent2">
                    <a:lumMod val="75000"/>
                  </a:schemeClr>
                </a:solidFill>
              </a:rPr>
              <a:t>Why every corporate office stresses on leadership?</a:t>
            </a:r>
          </a:p>
        </p:txBody>
      </p:sp>
      <p:sp>
        <p:nvSpPr>
          <p:cNvPr id="5" name="TextBox 4"/>
          <p:cNvSpPr txBox="1"/>
          <p:nvPr/>
        </p:nvSpPr>
        <p:spPr>
          <a:xfrm>
            <a:off x="609600" y="2450068"/>
            <a:ext cx="3826689" cy="369332"/>
          </a:xfrm>
          <a:prstGeom prst="rect">
            <a:avLst/>
          </a:prstGeom>
          <a:noFill/>
        </p:spPr>
        <p:txBody>
          <a:bodyPr wrap="none" rtlCol="0">
            <a:spAutoFit/>
          </a:bodyPr>
          <a:lstStyle/>
          <a:p>
            <a:r>
              <a:rPr lang="en-US" b="1" dirty="0" smtClean="0">
                <a:solidFill>
                  <a:schemeClr val="accent2">
                    <a:lumMod val="75000"/>
                  </a:schemeClr>
                </a:solidFill>
              </a:rPr>
              <a:t>Why leadership is so important? </a:t>
            </a:r>
          </a:p>
        </p:txBody>
      </p:sp>
      <p:sp>
        <p:nvSpPr>
          <p:cNvPr id="6" name="TextBox 5"/>
          <p:cNvSpPr txBox="1"/>
          <p:nvPr/>
        </p:nvSpPr>
        <p:spPr>
          <a:xfrm>
            <a:off x="2438400" y="1524000"/>
            <a:ext cx="6750566" cy="369332"/>
          </a:xfrm>
          <a:prstGeom prst="rect">
            <a:avLst/>
          </a:prstGeom>
          <a:noFill/>
        </p:spPr>
        <p:txBody>
          <a:bodyPr wrap="none" rtlCol="0">
            <a:spAutoFit/>
          </a:bodyPr>
          <a:lstStyle/>
          <a:p>
            <a:r>
              <a:rPr lang="en-US" b="1" dirty="0" smtClean="0">
                <a:solidFill>
                  <a:schemeClr val="accent2">
                    <a:lumMod val="75000"/>
                  </a:schemeClr>
                </a:solidFill>
              </a:rPr>
              <a:t>Why everyone talks so much about leadership capabilities?</a:t>
            </a:r>
          </a:p>
        </p:txBody>
      </p:sp>
      <p:sp>
        <p:nvSpPr>
          <p:cNvPr id="7" name="TextBox 6"/>
          <p:cNvSpPr txBox="1"/>
          <p:nvPr/>
        </p:nvSpPr>
        <p:spPr>
          <a:xfrm>
            <a:off x="192396" y="3886200"/>
            <a:ext cx="8799204" cy="369332"/>
          </a:xfrm>
          <a:prstGeom prst="rect">
            <a:avLst/>
          </a:prstGeom>
          <a:noFill/>
        </p:spPr>
        <p:txBody>
          <a:bodyPr wrap="none" rtlCol="0">
            <a:spAutoFit/>
          </a:bodyPr>
          <a:lstStyle/>
          <a:p>
            <a:r>
              <a:rPr lang="en-US" b="1" dirty="0" smtClean="0">
                <a:solidFill>
                  <a:schemeClr val="accent2">
                    <a:lumMod val="75000"/>
                  </a:schemeClr>
                </a:solidFill>
              </a:rPr>
              <a:t>Why in all management schools ‘Leadership’ is taught as a separate subject?</a:t>
            </a:r>
          </a:p>
        </p:txBody>
      </p:sp>
      <p:sp>
        <p:nvSpPr>
          <p:cNvPr id="8" name="TextBox 7"/>
          <p:cNvSpPr txBox="1"/>
          <p:nvPr/>
        </p:nvSpPr>
        <p:spPr>
          <a:xfrm>
            <a:off x="2590800" y="2907268"/>
            <a:ext cx="3962400" cy="369332"/>
          </a:xfrm>
          <a:prstGeom prst="rect">
            <a:avLst/>
          </a:prstGeom>
          <a:noFill/>
        </p:spPr>
        <p:txBody>
          <a:bodyPr wrap="square" rtlCol="0">
            <a:spAutoFit/>
          </a:bodyPr>
          <a:lstStyle/>
          <a:p>
            <a:r>
              <a:rPr lang="en-US" b="1" dirty="0" smtClean="0">
                <a:solidFill>
                  <a:schemeClr val="accent2">
                    <a:lumMod val="75000"/>
                  </a:schemeClr>
                </a:solidFill>
              </a:rPr>
              <a:t>Why should I focus on leadership? </a:t>
            </a:r>
            <a:endParaRPr lang="en-US" b="1" dirty="0">
              <a:solidFill>
                <a:schemeClr val="accent2">
                  <a:lumMod val="75000"/>
                </a:schemeClr>
              </a:solidFill>
            </a:endParaRPr>
          </a:p>
        </p:txBody>
      </p:sp>
      <p:sp>
        <p:nvSpPr>
          <p:cNvPr id="9" name="TextBox 8"/>
          <p:cNvSpPr txBox="1"/>
          <p:nvPr/>
        </p:nvSpPr>
        <p:spPr>
          <a:xfrm>
            <a:off x="3352800" y="2895600"/>
            <a:ext cx="2438400" cy="369332"/>
          </a:xfrm>
          <a:prstGeom prst="rect">
            <a:avLst/>
          </a:prstGeom>
          <a:noFill/>
        </p:spPr>
        <p:txBody>
          <a:bodyPr wrap="square" rtlCol="0">
            <a:spAutoFit/>
          </a:bodyPr>
          <a:lstStyle/>
          <a:p>
            <a:r>
              <a:rPr lang="en-US" b="1" dirty="0" smtClean="0">
                <a:solidFill>
                  <a:schemeClr val="accent2">
                    <a:lumMod val="75000"/>
                  </a:schemeClr>
                </a:solidFill>
              </a:rPr>
              <a:t>What is Leadership?</a:t>
            </a:r>
            <a:endParaRPr lang="en-US" b="1" dirty="0">
              <a:solidFill>
                <a:schemeClr val="accent2">
                  <a:lumMod val="75000"/>
                </a:schemeClr>
              </a:solidFill>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9" presetClass="exit" presetSubtype="0" fill="hold" grpId="1" nodeType="afterEffect">
                                  <p:stCondLst>
                                    <p:cond delay="3000"/>
                                  </p:stCondLst>
                                  <p:childTnLst>
                                    <p:anim calcmode="lin" valueType="num">
                                      <p:cBhvr>
                                        <p:cTn id="10" dur="2000"/>
                                        <p:tgtEl>
                                          <p:spTgt spid="5"/>
                                        </p:tgtEl>
                                        <p:attrNameLst>
                                          <p:attrName>ppt_x</p:attrName>
                                        </p:attrNameLst>
                                      </p:cBhvr>
                                      <p:tavLst>
                                        <p:tav tm="0">
                                          <p:val>
                                            <p:strVal val="ppt_x"/>
                                          </p:val>
                                        </p:tav>
                                        <p:tav tm="100000">
                                          <p:val>
                                            <p:strVal val="ppt_x-.2"/>
                                          </p:val>
                                        </p:tav>
                                      </p:tavLst>
                                    </p:anim>
                                    <p:anim calcmode="lin" valueType="num">
                                      <p:cBhvr>
                                        <p:cTn id="11" dur="2000"/>
                                        <p:tgtEl>
                                          <p:spTgt spid="5"/>
                                        </p:tgtEl>
                                        <p:attrNameLst>
                                          <p:attrName>ppt_y</p:attrName>
                                        </p:attrNameLst>
                                      </p:cBhvr>
                                      <p:tavLst>
                                        <p:tav tm="0">
                                          <p:val>
                                            <p:strVal val="ppt_y"/>
                                          </p:val>
                                        </p:tav>
                                        <p:tav tm="100000">
                                          <p:val>
                                            <p:strVal val="ppt_y"/>
                                          </p:val>
                                        </p:tav>
                                      </p:tavLst>
                                    </p:anim>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childTnLst>
                          </p:cTn>
                        </p:par>
                        <p:par>
                          <p:cTn id="14" fill="hold">
                            <p:stCondLst>
                              <p:cond delay="70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par>
                          <p:cTn id="18" fill="hold">
                            <p:stCondLst>
                              <p:cond delay="9000"/>
                            </p:stCondLst>
                            <p:childTnLst>
                              <p:par>
                                <p:cTn id="19" presetID="29" presetClass="exit" presetSubtype="0" fill="hold" grpId="1" nodeType="afterEffect">
                                  <p:stCondLst>
                                    <p:cond delay="6000"/>
                                  </p:stCondLst>
                                  <p:childTnLst>
                                    <p:anim calcmode="lin" valueType="num">
                                      <p:cBhvr>
                                        <p:cTn id="20" dur="2000"/>
                                        <p:tgtEl>
                                          <p:spTgt spid="3"/>
                                        </p:tgtEl>
                                        <p:attrNameLst>
                                          <p:attrName>ppt_x</p:attrName>
                                        </p:attrNameLst>
                                      </p:cBhvr>
                                      <p:tavLst>
                                        <p:tav tm="0">
                                          <p:val>
                                            <p:strVal val="ppt_x"/>
                                          </p:val>
                                        </p:tav>
                                        <p:tav tm="100000">
                                          <p:val>
                                            <p:strVal val="ppt_x-.2"/>
                                          </p:val>
                                        </p:tav>
                                      </p:tavLst>
                                    </p:anim>
                                    <p:anim calcmode="lin" valueType="num">
                                      <p:cBhvr>
                                        <p:cTn id="21" dur="2000"/>
                                        <p:tgtEl>
                                          <p:spTgt spid="3"/>
                                        </p:tgtEl>
                                        <p:attrNameLst>
                                          <p:attrName>ppt_y</p:attrName>
                                        </p:attrNameLst>
                                      </p:cBhvr>
                                      <p:tavLst>
                                        <p:tav tm="0">
                                          <p:val>
                                            <p:strVal val="ppt_y"/>
                                          </p:val>
                                        </p:tav>
                                        <p:tav tm="100000">
                                          <p:val>
                                            <p:strVal val="ppt_y"/>
                                          </p:val>
                                        </p:tav>
                                      </p:tavLst>
                                    </p:anim>
                                    <p:animEffect transition="out" filter="fade">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childTnLst>
                          </p:cTn>
                        </p:par>
                        <p:par>
                          <p:cTn id="24" fill="hold">
                            <p:stCondLst>
                              <p:cond delay="17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9000"/>
                            </p:stCondLst>
                            <p:childTnLst>
                              <p:par>
                                <p:cTn id="29" presetID="29" presetClass="exit" presetSubtype="0" fill="hold" grpId="1" nodeType="afterEffect">
                                  <p:stCondLst>
                                    <p:cond delay="8000"/>
                                  </p:stCondLst>
                                  <p:childTnLst>
                                    <p:anim calcmode="lin" valueType="num">
                                      <p:cBhvr>
                                        <p:cTn id="30" dur="2000"/>
                                        <p:tgtEl>
                                          <p:spTgt spid="7"/>
                                        </p:tgtEl>
                                        <p:attrNameLst>
                                          <p:attrName>ppt_x</p:attrName>
                                        </p:attrNameLst>
                                      </p:cBhvr>
                                      <p:tavLst>
                                        <p:tav tm="0">
                                          <p:val>
                                            <p:strVal val="ppt_x"/>
                                          </p:val>
                                        </p:tav>
                                        <p:tav tm="100000">
                                          <p:val>
                                            <p:strVal val="ppt_x-.2"/>
                                          </p:val>
                                        </p:tav>
                                      </p:tavLst>
                                    </p:anim>
                                    <p:anim calcmode="lin" valueType="num">
                                      <p:cBhvr>
                                        <p:cTn id="31" dur="2000"/>
                                        <p:tgtEl>
                                          <p:spTgt spid="7"/>
                                        </p:tgtEl>
                                        <p:attrNameLst>
                                          <p:attrName>ppt_y</p:attrName>
                                        </p:attrNameLst>
                                      </p:cBhvr>
                                      <p:tavLst>
                                        <p:tav tm="0">
                                          <p:val>
                                            <p:strVal val="ppt_y"/>
                                          </p:val>
                                        </p:tav>
                                        <p:tav tm="100000">
                                          <p:val>
                                            <p:strVal val="ppt_y"/>
                                          </p:val>
                                        </p:tav>
                                      </p:tavLst>
                                    </p:anim>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par>
                          <p:cTn id="34" fill="hold">
                            <p:stCondLst>
                              <p:cond delay="29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p:stCondLst>
                              <p:cond delay="31000"/>
                            </p:stCondLst>
                            <p:childTnLst>
                              <p:par>
                                <p:cTn id="39" presetID="29" presetClass="exit" presetSubtype="0" fill="hold" grpId="1" nodeType="afterEffect">
                                  <p:stCondLst>
                                    <p:cond delay="6000"/>
                                  </p:stCondLst>
                                  <p:childTnLst>
                                    <p:anim calcmode="lin" valueType="num">
                                      <p:cBhvr>
                                        <p:cTn id="40" dur="2000"/>
                                        <p:tgtEl>
                                          <p:spTgt spid="6"/>
                                        </p:tgtEl>
                                        <p:attrNameLst>
                                          <p:attrName>ppt_x</p:attrName>
                                        </p:attrNameLst>
                                      </p:cBhvr>
                                      <p:tavLst>
                                        <p:tav tm="0">
                                          <p:val>
                                            <p:strVal val="ppt_x"/>
                                          </p:val>
                                        </p:tav>
                                        <p:tav tm="100000">
                                          <p:val>
                                            <p:strVal val="ppt_x-.2"/>
                                          </p:val>
                                        </p:tav>
                                      </p:tavLst>
                                    </p:anim>
                                    <p:anim calcmode="lin" valueType="num">
                                      <p:cBhvr>
                                        <p:cTn id="41" dur="2000"/>
                                        <p:tgtEl>
                                          <p:spTgt spid="6"/>
                                        </p:tgtEl>
                                        <p:attrNameLst>
                                          <p:attrName>ppt_y</p:attrName>
                                        </p:attrNameLst>
                                      </p:cBhvr>
                                      <p:tavLst>
                                        <p:tav tm="0">
                                          <p:val>
                                            <p:strVal val="ppt_y"/>
                                          </p:val>
                                        </p:tav>
                                        <p:tav tm="100000">
                                          <p:val>
                                            <p:strVal val="ppt_y"/>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childTnLst>
                          </p:cTn>
                        </p:par>
                        <p:par>
                          <p:cTn id="44" fill="hold">
                            <p:stCondLst>
                              <p:cond delay="39000"/>
                            </p:stCondLst>
                            <p:childTnLst>
                              <p:par>
                                <p:cTn id="45" presetID="55" presetClass="entr" presetSubtype="0" fill="hold" grpId="1" nodeType="afterEffect">
                                  <p:stCondLst>
                                    <p:cond delay="0"/>
                                  </p:stCondLst>
                                  <p:iterate type="lt">
                                    <p:tmPct val="0"/>
                                  </p:iterate>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strVal val="#ppt_w*0.70"/>
                                          </p:val>
                                        </p:tav>
                                        <p:tav tm="100000">
                                          <p:val>
                                            <p:strVal val="#ppt_w"/>
                                          </p:val>
                                        </p:tav>
                                      </p:tavLst>
                                    </p:anim>
                                    <p:anim calcmode="lin" valueType="num">
                                      <p:cBhvr>
                                        <p:cTn id="48" dur="1000" fill="hold"/>
                                        <p:tgtEl>
                                          <p:spTgt spid="8"/>
                                        </p:tgtEl>
                                        <p:attrNameLst>
                                          <p:attrName>ppt_h</p:attrName>
                                        </p:attrNameLst>
                                      </p:cBhvr>
                                      <p:tavLst>
                                        <p:tav tm="0">
                                          <p:val>
                                            <p:strVal val="#ppt_h"/>
                                          </p:val>
                                        </p:tav>
                                        <p:tav tm="100000">
                                          <p:val>
                                            <p:strVal val="#ppt_h"/>
                                          </p:val>
                                        </p:tav>
                                      </p:tavLst>
                                    </p:anim>
                                    <p:animEffect transition="in" filter="fade">
                                      <p:cBhvr>
                                        <p:cTn id="49" dur="1000"/>
                                        <p:tgtEl>
                                          <p:spTgt spid="8"/>
                                        </p:tgtEl>
                                      </p:cBhvr>
                                    </p:animEffect>
                                  </p:childTnLst>
                                </p:cTn>
                              </p:par>
                            </p:childTnLst>
                          </p:cTn>
                        </p:par>
                        <p:par>
                          <p:cTn id="50" fill="hold">
                            <p:stCondLst>
                              <p:cond delay="40000"/>
                            </p:stCondLst>
                            <p:childTnLst>
                              <p:par>
                                <p:cTn id="51" presetID="40" presetClass="exit" presetSubtype="0" fill="hold" grpId="0" nodeType="afterEffect">
                                  <p:stCondLst>
                                    <p:cond delay="6000"/>
                                  </p:stCondLst>
                                  <p:iterate type="lt">
                                    <p:tmPct val="10000"/>
                                  </p:iterate>
                                  <p:childTnLst>
                                    <p:animEffect transition="out" filter="fade">
                                      <p:cBhvr>
                                        <p:cTn id="52" dur="1000"/>
                                        <p:tgtEl>
                                          <p:spTgt spid="8"/>
                                        </p:tgtEl>
                                      </p:cBhvr>
                                    </p:animEffect>
                                    <p:anim calcmode="lin" valueType="num">
                                      <p:cBhvr>
                                        <p:cTn id="53" dur="1000"/>
                                        <p:tgtEl>
                                          <p:spTgt spid="8"/>
                                        </p:tgtEl>
                                        <p:attrNameLst>
                                          <p:attrName>ppt_x</p:attrName>
                                        </p:attrNameLst>
                                      </p:cBhvr>
                                      <p:tavLst>
                                        <p:tav tm="0">
                                          <p:val>
                                            <p:strVal val="ppt_x"/>
                                          </p:val>
                                        </p:tav>
                                        <p:tav tm="100000">
                                          <p:val>
                                            <p:strVal val="ppt_x-.1"/>
                                          </p:val>
                                        </p:tav>
                                      </p:tavLst>
                                    </p:anim>
                                    <p:anim calcmode="lin" valueType="num">
                                      <p:cBhvr>
                                        <p:cTn id="54" dur="1000"/>
                                        <p:tgtEl>
                                          <p:spTgt spid="8"/>
                                        </p:tgtEl>
                                        <p:attrNameLst>
                                          <p:attrName>ppt_y</p:attrName>
                                        </p:attrNameLst>
                                      </p:cBhvr>
                                      <p:tavLst>
                                        <p:tav tm="0">
                                          <p:val>
                                            <p:strVal val="ppt_y"/>
                                          </p:val>
                                        </p:tav>
                                        <p:tav tm="100000">
                                          <p:val>
                                            <p:strVal val="ppt_y"/>
                                          </p:val>
                                        </p:tav>
                                      </p:tavLst>
                                    </p:anim>
                                    <p:set>
                                      <p:cBhvr>
                                        <p:cTn id="55" dur="1" fill="hold">
                                          <p:stCondLst>
                                            <p:cond delay="999"/>
                                          </p:stCondLst>
                                        </p:cTn>
                                        <p:tgtEl>
                                          <p:spTgt spid="8"/>
                                        </p:tgtEl>
                                        <p:attrNameLst>
                                          <p:attrName>style.visibility</p:attrName>
                                        </p:attrNameLst>
                                      </p:cBhvr>
                                      <p:to>
                                        <p:strVal val="hidden"/>
                                      </p:to>
                                    </p:set>
                                  </p:childTnLst>
                                </p:cTn>
                              </p:par>
                              <p:par>
                                <p:cTn id="56" presetID="40" presetClass="entr" presetSubtype="0" fill="hold" grpId="1" nodeType="withEffect">
                                  <p:stCondLst>
                                    <p:cond delay="6000"/>
                                  </p:stCondLst>
                                  <p:iterate type="lt">
                                    <p:tmPct val="10000"/>
                                  </p:iterate>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1"/>
                                          </p:val>
                                        </p:tav>
                                        <p:tav tm="100000">
                                          <p:val>
                                            <p:strVal val="#ppt_x"/>
                                          </p:val>
                                        </p:tav>
                                      </p:tavLst>
                                    </p:anim>
                                    <p:anim calcmode="lin" valueType="num">
                                      <p:cBhvr>
                                        <p:cTn id="60" dur="1000" fill="hold"/>
                                        <p:tgtEl>
                                          <p:spTgt spid="9"/>
                                        </p:tgtEl>
                                        <p:attrNameLst>
                                          <p:attrName>ppt_y</p:attrName>
                                        </p:attrNameLst>
                                      </p:cBhvr>
                                      <p:tavLst>
                                        <p:tav tm="0">
                                          <p:val>
                                            <p:strVal val="#ppt_y"/>
                                          </p:val>
                                        </p:tav>
                                        <p:tav tm="100000">
                                          <p:val>
                                            <p:strVal val="#ppt_y"/>
                                          </p:val>
                                        </p:tav>
                                      </p:tavLst>
                                    </p:anim>
                                  </p:childTnLst>
                                </p:cTn>
                              </p:par>
                            </p:childTnLst>
                          </p:cTn>
                        </p:par>
                        <p:par>
                          <p:cTn id="61" fill="hold">
                            <p:stCondLst>
                              <p:cond delay="49700"/>
                            </p:stCondLst>
                            <p:childTnLst>
                              <p:par>
                                <p:cTn id="62" presetID="9" presetClass="exit" presetSubtype="0" fill="hold" grpId="2" nodeType="afterEffect">
                                  <p:stCondLst>
                                    <p:cond delay="3000"/>
                                  </p:stCondLst>
                                  <p:iterate type="lt">
                                    <p:tmPct val="0"/>
                                  </p:iterate>
                                  <p:childTnLst>
                                    <p:animEffect transition="out" filter="dissolve">
                                      <p:cBhvr>
                                        <p:cTn id="63" dur="2000"/>
                                        <p:tgtEl>
                                          <p:spTgt spid="9"/>
                                        </p:tgtEl>
                                      </p:cBhvr>
                                    </p:animEffect>
                                    <p:set>
                                      <p:cBhvr>
                                        <p:cTn id="6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8" grpId="0"/>
      <p:bldP spid="8" grpId="1"/>
      <p:bldP spid="9" grpId="1"/>
      <p:bldP spid="9"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85800" y="1377315"/>
            <a:ext cx="7924800" cy="646331"/>
          </a:xfrm>
          <a:prstGeom prst="rect">
            <a:avLst/>
          </a:prstGeom>
          <a:noFill/>
        </p:spPr>
        <p:txBody>
          <a:bodyPr wrap="square" rtlCol="0">
            <a:spAutoFit/>
          </a:bodyPr>
          <a:lstStyle/>
          <a:p>
            <a:pPr algn="just"/>
            <a:r>
              <a:rPr lang="en-US" b="1" dirty="0" smtClean="0">
                <a:solidFill>
                  <a:schemeClr val="bg2">
                    <a:lumMod val="25000"/>
                  </a:schemeClr>
                </a:solidFill>
              </a:rPr>
              <a:t>When he initiated compromise between two opponents </a:t>
            </a:r>
          </a:p>
          <a:p>
            <a:pPr algn="just"/>
            <a:r>
              <a:rPr lang="en-US" b="1" dirty="0" smtClean="0">
                <a:solidFill>
                  <a:schemeClr val="bg2">
                    <a:lumMod val="25000"/>
                  </a:schemeClr>
                </a:solidFill>
              </a:rPr>
              <a:t>– he was a mediator</a:t>
            </a:r>
          </a:p>
        </p:txBody>
      </p:sp>
      <p:sp>
        <p:nvSpPr>
          <p:cNvPr id="14" name="TextBox 13"/>
          <p:cNvSpPr txBox="1"/>
          <p:nvPr/>
        </p:nvSpPr>
        <p:spPr>
          <a:xfrm>
            <a:off x="0" y="87868"/>
            <a:ext cx="2767104" cy="369332"/>
          </a:xfrm>
          <a:prstGeom prst="rect">
            <a:avLst/>
          </a:prstGeom>
          <a:noFill/>
        </p:spPr>
        <p:txBody>
          <a:bodyPr wrap="none" rtlCol="0">
            <a:spAutoFit/>
          </a:bodyPr>
          <a:lstStyle/>
          <a:p>
            <a:pPr algn="just"/>
            <a:r>
              <a:rPr lang="en-US" b="1" dirty="0" smtClean="0">
                <a:solidFill>
                  <a:schemeClr val="bg2">
                    <a:lumMod val="25000"/>
                  </a:schemeClr>
                </a:solidFill>
              </a:rPr>
              <a:t>Gandhian Management</a:t>
            </a:r>
            <a:endParaRPr lang="en-US" b="1" dirty="0">
              <a:solidFill>
                <a:schemeClr val="bg2">
                  <a:lumMod val="25000"/>
                </a:schemeClr>
              </a:solidFill>
            </a:endParaRPr>
          </a:p>
        </p:txBody>
      </p:sp>
      <p:sp>
        <p:nvSpPr>
          <p:cNvPr id="12" name="TextBox 11"/>
          <p:cNvSpPr txBox="1"/>
          <p:nvPr/>
        </p:nvSpPr>
        <p:spPr>
          <a:xfrm>
            <a:off x="685800" y="2096869"/>
            <a:ext cx="8458200" cy="923330"/>
          </a:xfrm>
          <a:prstGeom prst="rect">
            <a:avLst/>
          </a:prstGeom>
          <a:noFill/>
        </p:spPr>
        <p:txBody>
          <a:bodyPr wrap="square" rtlCol="0">
            <a:spAutoFit/>
          </a:bodyPr>
          <a:lstStyle/>
          <a:p>
            <a:pPr algn="just"/>
            <a:r>
              <a:rPr lang="en-US" b="1" dirty="0" smtClean="0">
                <a:solidFill>
                  <a:schemeClr val="bg2">
                    <a:lumMod val="25000"/>
                  </a:schemeClr>
                </a:solidFill>
              </a:rPr>
              <a:t>When he applied his trident of truth, love and non-violence</a:t>
            </a:r>
          </a:p>
          <a:p>
            <a:pPr algn="just"/>
            <a:r>
              <a:rPr lang="en-US" b="1" dirty="0" smtClean="0">
                <a:solidFill>
                  <a:schemeClr val="bg2">
                    <a:lumMod val="25000"/>
                  </a:schemeClr>
                </a:solidFill>
              </a:rPr>
              <a:t>-he was an uncompromising autocrat</a:t>
            </a:r>
          </a:p>
          <a:p>
            <a:pPr algn="just"/>
            <a:endParaRPr lang="en-US" dirty="0"/>
          </a:p>
        </p:txBody>
      </p:sp>
      <p:sp>
        <p:nvSpPr>
          <p:cNvPr id="16" name="TextBox 15"/>
          <p:cNvSpPr txBox="1"/>
          <p:nvPr/>
        </p:nvSpPr>
        <p:spPr>
          <a:xfrm>
            <a:off x="685800" y="2858869"/>
            <a:ext cx="6304931" cy="646331"/>
          </a:xfrm>
          <a:prstGeom prst="rect">
            <a:avLst/>
          </a:prstGeom>
          <a:noFill/>
        </p:spPr>
        <p:txBody>
          <a:bodyPr wrap="none" rtlCol="0">
            <a:spAutoFit/>
          </a:bodyPr>
          <a:lstStyle/>
          <a:p>
            <a:pPr algn="just"/>
            <a:r>
              <a:rPr lang="en-US" b="1" dirty="0" smtClean="0">
                <a:solidFill>
                  <a:schemeClr val="bg2">
                    <a:lumMod val="25000"/>
                  </a:schemeClr>
                </a:solidFill>
              </a:rPr>
              <a:t>When he gave procedural details to accomplish a goal </a:t>
            </a:r>
          </a:p>
          <a:p>
            <a:pPr algn="just"/>
            <a:r>
              <a:rPr lang="en-US" b="1" dirty="0" smtClean="0">
                <a:solidFill>
                  <a:schemeClr val="bg2">
                    <a:lumMod val="25000"/>
                  </a:schemeClr>
                </a:solidFill>
              </a:rPr>
              <a:t>- he was a bureaucrat</a:t>
            </a:r>
          </a:p>
        </p:txBody>
      </p:sp>
      <p:sp>
        <p:nvSpPr>
          <p:cNvPr id="17" name="TextBox 16"/>
          <p:cNvSpPr txBox="1"/>
          <p:nvPr/>
        </p:nvSpPr>
        <p:spPr>
          <a:xfrm>
            <a:off x="685800" y="3697069"/>
            <a:ext cx="6277681" cy="646331"/>
          </a:xfrm>
          <a:prstGeom prst="rect">
            <a:avLst/>
          </a:prstGeom>
          <a:noFill/>
        </p:spPr>
        <p:txBody>
          <a:bodyPr wrap="none" rtlCol="0">
            <a:spAutoFit/>
          </a:bodyPr>
          <a:lstStyle/>
          <a:p>
            <a:pPr algn="just"/>
            <a:r>
              <a:rPr lang="en-US" b="1" dirty="0" smtClean="0">
                <a:solidFill>
                  <a:schemeClr val="bg2">
                    <a:lumMod val="25000"/>
                  </a:schemeClr>
                </a:solidFill>
              </a:rPr>
              <a:t>When he delegated power to his colleagues or juniors </a:t>
            </a:r>
          </a:p>
          <a:p>
            <a:pPr algn="just"/>
            <a:r>
              <a:rPr lang="en-US" b="1" dirty="0" smtClean="0">
                <a:solidFill>
                  <a:schemeClr val="bg2">
                    <a:lumMod val="25000"/>
                  </a:schemeClr>
                </a:solidFill>
              </a:rPr>
              <a:t>- he was a trainer and developer</a:t>
            </a:r>
          </a:p>
        </p:txBody>
      </p:sp>
    </p:spTree>
  </p:cSld>
  <p:clrMapOvr>
    <a:masterClrMapping/>
  </p:clrMapOvr>
  <p:transition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p:stCondLst>
                              <p:cond delay="12000"/>
                            </p:stCondLst>
                            <p:childTnLst>
                              <p:par>
                                <p:cTn id="17" presetID="10" presetClass="entr" presetSubtype="0" fill="hold" grpId="0" nodeType="afterEffect">
                                  <p:stCondLst>
                                    <p:cond delay="3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srcRect/>
          <a:stretch>
            <a:fillRect/>
          </a:stretch>
        </p:blipFill>
        <p:spPr bwMode="auto">
          <a:xfrm>
            <a:off x="-9525" y="-9525"/>
            <a:ext cx="9163050" cy="6877050"/>
          </a:xfrm>
          <a:prstGeom prst="rect">
            <a:avLst/>
          </a:prstGeom>
          <a:noFill/>
          <a:ln w="9525">
            <a:noFill/>
            <a:miter lim="800000"/>
            <a:headEnd/>
            <a:tailEnd/>
          </a:ln>
          <a:effectLst/>
        </p:spPr>
      </p:pic>
      <p:sp>
        <p:nvSpPr>
          <p:cNvPr id="3" name="TextBox 2"/>
          <p:cNvSpPr txBox="1"/>
          <p:nvPr/>
        </p:nvSpPr>
        <p:spPr>
          <a:xfrm>
            <a:off x="4953000" y="1447800"/>
            <a:ext cx="4191000" cy="738664"/>
          </a:xfrm>
          <a:prstGeom prst="rect">
            <a:avLst/>
          </a:prstGeom>
          <a:noFill/>
        </p:spPr>
        <p:txBody>
          <a:bodyPr wrap="square" rtlCol="0">
            <a:spAutoFit/>
          </a:bodyPr>
          <a:lstStyle/>
          <a:p>
            <a:r>
              <a:rPr lang="en-IN" sz="1400" b="1" dirty="0" smtClean="0">
                <a:solidFill>
                  <a:schemeClr val="bg1"/>
                </a:solidFill>
              </a:rPr>
              <a:t>Gandhi was an ordinary man. But he did an extra-ordinary work by inspiring ordinary people.</a:t>
            </a:r>
            <a:endParaRPr lang="en-US" sz="1400" b="1" dirty="0">
              <a:solidFill>
                <a:schemeClr val="bg1"/>
              </a:solidFill>
            </a:endParaRPr>
          </a:p>
        </p:txBody>
      </p:sp>
      <p:sp>
        <p:nvSpPr>
          <p:cNvPr id="4" name="TextBox 3"/>
          <p:cNvSpPr txBox="1"/>
          <p:nvPr/>
        </p:nvSpPr>
        <p:spPr>
          <a:xfrm>
            <a:off x="4953000" y="1447800"/>
            <a:ext cx="4114800" cy="738664"/>
          </a:xfrm>
          <a:prstGeom prst="rect">
            <a:avLst/>
          </a:prstGeom>
          <a:noFill/>
        </p:spPr>
        <p:txBody>
          <a:bodyPr wrap="square" rtlCol="0">
            <a:spAutoFit/>
          </a:bodyPr>
          <a:lstStyle/>
          <a:p>
            <a:r>
              <a:rPr lang="en-IN" sz="1400" b="1" dirty="0" smtClean="0">
                <a:solidFill>
                  <a:schemeClr val="bg1"/>
                </a:solidFill>
              </a:rPr>
              <a:t>Gandhi’s </a:t>
            </a:r>
            <a:r>
              <a:rPr lang="en-IN" sz="1400" b="1" dirty="0" smtClean="0">
                <a:solidFill>
                  <a:schemeClr val="bg1"/>
                </a:solidFill>
              </a:rPr>
              <a:t>main quality </a:t>
            </a:r>
            <a:r>
              <a:rPr lang="en-IN" sz="1400" b="1" dirty="0" smtClean="0">
                <a:solidFill>
                  <a:schemeClr val="bg1"/>
                </a:solidFill>
              </a:rPr>
              <a:t>was fearlessness</a:t>
            </a:r>
            <a:r>
              <a:rPr lang="en-IN" sz="1400" b="1" dirty="0" smtClean="0">
                <a:solidFill>
                  <a:schemeClr val="bg1"/>
                </a:solidFill>
              </a:rPr>
              <a:t>. He achieved fearlessness and </a:t>
            </a:r>
            <a:r>
              <a:rPr lang="en-IN" sz="1400" b="1" dirty="0" smtClean="0">
                <a:solidFill>
                  <a:schemeClr val="bg1"/>
                </a:solidFill>
              </a:rPr>
              <a:t>politeness by </a:t>
            </a:r>
            <a:r>
              <a:rPr lang="en-IN" sz="1400" b="1" dirty="0" smtClean="0">
                <a:solidFill>
                  <a:schemeClr val="bg1"/>
                </a:solidFill>
              </a:rPr>
              <a:t>practising truth and non-violence.</a:t>
            </a:r>
            <a:endParaRPr lang="en-US" sz="1400" b="1" dirty="0">
              <a:solidFill>
                <a:schemeClr val="bg1"/>
              </a:solidFill>
            </a:endParaRPr>
          </a:p>
        </p:txBody>
      </p:sp>
    </p:spTree>
  </p:cSld>
  <p:clrMapOvr>
    <a:masterClrMapping/>
  </p:clrMapOvr>
  <p:transition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4000"/>
                            </p:stCondLst>
                            <p:childTnLst>
                              <p:par>
                                <p:cTn id="9" presetID="9" presetClass="exit" presetSubtype="0" fill="hold" grpId="1" nodeType="afterEffect">
                                  <p:stCondLst>
                                    <p:cond delay="12000"/>
                                  </p:stCondLst>
                                  <p:childTnLst>
                                    <p:animEffect transition="out" filter="dissolve">
                                      <p:cBhvr>
                                        <p:cTn id="10" dur="1000"/>
                                        <p:tgtEl>
                                          <p:spTgt spid="3"/>
                                        </p:tgtEl>
                                      </p:cBhvr>
                                    </p:animEffect>
                                    <p:set>
                                      <p:cBhvr>
                                        <p:cTn id="11" dur="1" fill="hold">
                                          <p:stCondLst>
                                            <p:cond delay="999"/>
                                          </p:stCondLst>
                                        </p:cTn>
                                        <p:tgtEl>
                                          <p:spTgt spid="3"/>
                                        </p:tgtEl>
                                        <p:attrNameLst>
                                          <p:attrName>style.visibility</p:attrName>
                                        </p:attrNameLst>
                                      </p:cBhvr>
                                      <p:to>
                                        <p:strVal val="hidden"/>
                                      </p:to>
                                    </p:set>
                                  </p:childTnLst>
                                </p:cTn>
                              </p:par>
                            </p:childTnLst>
                          </p:cTn>
                        </p:par>
                        <p:par>
                          <p:cTn id="12" fill="hold">
                            <p:stCondLst>
                              <p:cond delay="17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19000"/>
                            </p:stCondLst>
                            <p:childTnLst>
                              <p:par>
                                <p:cTn id="17" presetID="9" presetClass="exit" presetSubtype="0" fill="hold" grpId="1" nodeType="afterEffect">
                                  <p:stCondLst>
                                    <p:cond delay="1500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09600"/>
            <a:ext cx="8610600" cy="5016758"/>
          </a:xfrm>
          <a:prstGeom prst="rect">
            <a:avLst/>
          </a:prstGeom>
          <a:noFill/>
        </p:spPr>
        <p:txBody>
          <a:bodyPr wrap="square" rtlCol="0">
            <a:spAutoFit/>
          </a:bodyPr>
          <a:lstStyle/>
          <a:p>
            <a:r>
              <a:rPr lang="en-IN" sz="1600" b="1" dirty="0" smtClean="0">
                <a:solidFill>
                  <a:schemeClr val="bg2">
                    <a:lumMod val="25000"/>
                  </a:schemeClr>
                </a:solidFill>
              </a:rPr>
              <a:t>References</a:t>
            </a:r>
            <a:endParaRPr lang="en-IN" sz="1600" dirty="0" smtClean="0"/>
          </a:p>
          <a:p>
            <a:r>
              <a:rPr lang="en-IN" sz="1600" dirty="0" smtClean="0">
                <a:hlinkClick r:id="rId2"/>
              </a:rPr>
              <a:t>http://wiki.answers.com/</a:t>
            </a:r>
            <a:endParaRPr lang="en-IN" sz="1600" dirty="0" smtClean="0"/>
          </a:p>
          <a:p>
            <a:r>
              <a:rPr lang="en-IN" sz="1600" dirty="0" smtClean="0">
                <a:hlinkClick r:id="rId3"/>
              </a:rPr>
              <a:t>http://howmanyarethere.net/</a:t>
            </a:r>
            <a:endParaRPr lang="en-IN" sz="1600" dirty="0" smtClean="0"/>
          </a:p>
          <a:p>
            <a:r>
              <a:rPr lang="en-IN" sz="1600" dirty="0" smtClean="0">
                <a:hlinkClick r:id="rId4"/>
              </a:rPr>
              <a:t>http://www.theleaderforge.com/</a:t>
            </a:r>
            <a:endParaRPr lang="en-IN" sz="1600" dirty="0" smtClean="0"/>
          </a:p>
          <a:p>
            <a:endParaRPr lang="en-IN" sz="1600" dirty="0" smtClean="0"/>
          </a:p>
          <a:p>
            <a:r>
              <a:rPr lang="en-US" sz="1600" dirty="0" smtClean="0"/>
              <a:t>Visit us for more information at :- </a:t>
            </a:r>
            <a:r>
              <a:rPr lang="en-IN" sz="1600" dirty="0" smtClean="0">
                <a:hlinkClick r:id="rId5"/>
              </a:rPr>
              <a:t>http://www.mkgandhi.org/</a:t>
            </a:r>
            <a:endParaRPr lang="en-IN" sz="1600" dirty="0" smtClean="0"/>
          </a:p>
          <a:p>
            <a:endParaRPr lang="en-IN" sz="1600" b="1" dirty="0" smtClean="0"/>
          </a:p>
          <a:p>
            <a:r>
              <a:rPr lang="en-IN" sz="1600" b="1" dirty="0" smtClean="0"/>
              <a:t>Bombay Sarvodaya Mandal / Gandhi Book Centre</a:t>
            </a:r>
            <a:br>
              <a:rPr lang="en-IN" sz="1600" b="1" dirty="0" smtClean="0"/>
            </a:br>
            <a:r>
              <a:rPr lang="en-IN" sz="1600" dirty="0" smtClean="0"/>
              <a:t>299, Tardeo Road, Nana Chowk, Bombay 400007 India</a:t>
            </a:r>
            <a:br>
              <a:rPr lang="en-IN" sz="1600" dirty="0" smtClean="0"/>
            </a:br>
            <a:r>
              <a:rPr lang="en-IN" sz="1600" dirty="0" smtClean="0"/>
              <a:t>Tel:91-22-2387 2061</a:t>
            </a:r>
            <a:br>
              <a:rPr lang="en-IN" sz="1600" dirty="0" smtClean="0"/>
            </a:br>
            <a:r>
              <a:rPr lang="en-IN" sz="1600" dirty="0" smtClean="0"/>
              <a:t>Fax:91-22-2284 6870</a:t>
            </a:r>
            <a:br>
              <a:rPr lang="en-IN" sz="1600" dirty="0" smtClean="0"/>
            </a:br>
            <a:r>
              <a:rPr lang="en-IN" sz="1600" dirty="0" smtClean="0"/>
              <a:t>Email: </a:t>
            </a:r>
            <a:r>
              <a:rPr lang="en-IN" sz="1600" b="1" u="sng" dirty="0" smtClean="0">
                <a:hlinkClick r:id="rId6"/>
              </a:rPr>
              <a:t>info@mkgandhi.org</a:t>
            </a:r>
            <a:endParaRPr lang="en-IN" sz="1600" b="1" u="sng" dirty="0" smtClean="0"/>
          </a:p>
          <a:p>
            <a:endParaRPr lang="en-IN" sz="1600" b="1" dirty="0" smtClean="0"/>
          </a:p>
          <a:p>
            <a:r>
              <a:rPr lang="en-IN" sz="1600" b="1" dirty="0" smtClean="0"/>
              <a:t>Gandhi Research Foundation</a:t>
            </a:r>
            <a:r>
              <a:rPr lang="en-IN" sz="1600" dirty="0" smtClean="0"/>
              <a:t/>
            </a:r>
            <a:br>
              <a:rPr lang="en-IN" sz="1600" dirty="0" smtClean="0"/>
            </a:br>
            <a:r>
              <a:rPr lang="en-IN" sz="1600" dirty="0" smtClean="0"/>
              <a:t>Jain Agri Park, Jain Hills, Shirsoli Road,</a:t>
            </a:r>
            <a:br>
              <a:rPr lang="en-IN" sz="1600" dirty="0" smtClean="0"/>
            </a:br>
            <a:r>
              <a:rPr lang="en-IN" sz="1600" dirty="0" smtClean="0"/>
              <a:t>Jalgaon, 425 001 MH India</a:t>
            </a:r>
            <a:br>
              <a:rPr lang="en-IN" sz="1600" dirty="0" smtClean="0"/>
            </a:br>
            <a:r>
              <a:rPr lang="en-IN" sz="1600" dirty="0" smtClean="0"/>
              <a:t>Tel. +91-257-2260 011</a:t>
            </a:r>
            <a:br>
              <a:rPr lang="en-IN" sz="1600" dirty="0" smtClean="0"/>
            </a:br>
            <a:r>
              <a:rPr lang="en-IN" sz="1600" b="1" u="sng" dirty="0" smtClean="0">
                <a:hlinkClick r:id="rId7"/>
              </a:rPr>
              <a:t>www.gandhifoundation.net</a:t>
            </a:r>
            <a:endParaRPr lang="en-US" sz="33100" dirty="0" smtClean="0"/>
          </a:p>
          <a:p>
            <a:endParaRPr lang="en-IN" sz="1600" dirty="0" smtClean="0"/>
          </a:p>
          <a:p>
            <a:endParaRPr lang="en-US" sz="1600" dirty="0"/>
          </a:p>
        </p:txBody>
      </p:sp>
      <p:sp>
        <p:nvSpPr>
          <p:cNvPr id="3" name="TextBox 2"/>
          <p:cNvSpPr txBox="1"/>
          <p:nvPr/>
        </p:nvSpPr>
        <p:spPr>
          <a:xfrm>
            <a:off x="6553200" y="5968425"/>
            <a:ext cx="2313454" cy="584775"/>
          </a:xfrm>
          <a:prstGeom prst="rect">
            <a:avLst/>
          </a:prstGeom>
          <a:noFill/>
        </p:spPr>
        <p:txBody>
          <a:bodyPr wrap="none" rtlCol="0">
            <a:spAutoFit/>
          </a:bodyPr>
          <a:lstStyle/>
          <a:p>
            <a:r>
              <a:rPr lang="en-US" sz="3200" dirty="0" smtClean="0">
                <a:hlinkClick r:id="rId5"/>
              </a:rPr>
              <a:t>Thank You</a:t>
            </a:r>
          </a:p>
        </p:txBody>
      </p:sp>
    </p:spTree>
  </p:cSld>
  <p:clrMapOvr>
    <a:masterClrMapping/>
  </p:clrMapOvr>
  <p:transition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3212068"/>
            <a:ext cx="5105400" cy="646331"/>
          </a:xfrm>
          <a:prstGeom prst="rect">
            <a:avLst/>
          </a:prstGeom>
          <a:noFill/>
        </p:spPr>
        <p:txBody>
          <a:bodyPr wrap="square" rtlCol="0">
            <a:spAutoFit/>
          </a:bodyPr>
          <a:lstStyle/>
          <a:p>
            <a:r>
              <a:rPr lang="en-US" b="1" dirty="0" smtClean="0">
                <a:solidFill>
                  <a:schemeClr val="bg2">
                    <a:lumMod val="25000"/>
                  </a:schemeClr>
                </a:solidFill>
              </a:rPr>
              <a:t>6800 – 6900 distinct languages in the world</a:t>
            </a:r>
          </a:p>
          <a:p>
            <a:endParaRPr lang="en-US" b="1" dirty="0" smtClean="0">
              <a:solidFill>
                <a:schemeClr val="bg2">
                  <a:lumMod val="25000"/>
                </a:schemeClr>
              </a:solidFill>
            </a:endParaRPr>
          </a:p>
        </p:txBody>
      </p:sp>
      <p:sp>
        <p:nvSpPr>
          <p:cNvPr id="5" name="TextBox 4"/>
          <p:cNvSpPr txBox="1"/>
          <p:nvPr/>
        </p:nvSpPr>
        <p:spPr>
          <a:xfrm>
            <a:off x="304800" y="3200400"/>
            <a:ext cx="1736373" cy="369332"/>
          </a:xfrm>
          <a:prstGeom prst="rect">
            <a:avLst/>
          </a:prstGeom>
          <a:noFill/>
        </p:spPr>
        <p:txBody>
          <a:bodyPr wrap="none" rtlCol="0">
            <a:spAutoFit/>
          </a:bodyPr>
          <a:lstStyle/>
          <a:p>
            <a:r>
              <a:rPr lang="en-US" b="1" dirty="0" smtClean="0">
                <a:solidFill>
                  <a:schemeClr val="bg2">
                    <a:lumMod val="25000"/>
                  </a:schemeClr>
                </a:solidFill>
              </a:rPr>
              <a:t>196 countries</a:t>
            </a:r>
          </a:p>
        </p:txBody>
      </p:sp>
      <p:sp>
        <p:nvSpPr>
          <p:cNvPr id="6" name="TextBox 5"/>
          <p:cNvSpPr txBox="1"/>
          <p:nvPr/>
        </p:nvSpPr>
        <p:spPr>
          <a:xfrm>
            <a:off x="3034976" y="1916668"/>
            <a:ext cx="4432624" cy="369332"/>
          </a:xfrm>
          <a:prstGeom prst="rect">
            <a:avLst/>
          </a:prstGeom>
          <a:noFill/>
        </p:spPr>
        <p:txBody>
          <a:bodyPr wrap="none" rtlCol="0">
            <a:spAutoFit/>
          </a:bodyPr>
          <a:lstStyle/>
          <a:p>
            <a:r>
              <a:rPr lang="en-US" b="1" dirty="0" smtClean="0">
                <a:solidFill>
                  <a:schemeClr val="bg2">
                    <a:lumMod val="25000"/>
                  </a:schemeClr>
                </a:solidFill>
              </a:rPr>
              <a:t>730 established religions in the world</a:t>
            </a:r>
          </a:p>
        </p:txBody>
      </p:sp>
      <p:sp>
        <p:nvSpPr>
          <p:cNvPr id="7" name="TextBox 6"/>
          <p:cNvSpPr txBox="1"/>
          <p:nvPr/>
        </p:nvSpPr>
        <p:spPr>
          <a:xfrm>
            <a:off x="2504323" y="4278868"/>
            <a:ext cx="3820277" cy="369332"/>
          </a:xfrm>
          <a:prstGeom prst="rect">
            <a:avLst/>
          </a:prstGeom>
          <a:noFill/>
        </p:spPr>
        <p:txBody>
          <a:bodyPr wrap="none" rtlCol="0">
            <a:spAutoFit/>
          </a:bodyPr>
          <a:lstStyle/>
          <a:p>
            <a:r>
              <a:rPr lang="en-IN" b="1" dirty="0" smtClean="0">
                <a:solidFill>
                  <a:schemeClr val="bg2">
                    <a:lumMod val="25000"/>
                  </a:schemeClr>
                </a:solidFill>
              </a:rPr>
              <a:t>7054721028 </a:t>
            </a:r>
            <a:r>
              <a:rPr lang="en-US" b="1" dirty="0" smtClean="0">
                <a:solidFill>
                  <a:schemeClr val="bg2">
                    <a:lumMod val="25000"/>
                  </a:schemeClr>
                </a:solidFill>
              </a:rPr>
              <a:t>– world population</a:t>
            </a:r>
          </a:p>
        </p:txBody>
      </p:sp>
      <p:sp>
        <p:nvSpPr>
          <p:cNvPr id="11" name="Rectangle 10"/>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0" y="381000"/>
            <a:ext cx="2073003" cy="369332"/>
          </a:xfrm>
          <a:prstGeom prst="rect">
            <a:avLst/>
          </a:prstGeom>
          <a:noFill/>
        </p:spPr>
        <p:txBody>
          <a:bodyPr wrap="none" rtlCol="0">
            <a:spAutoFit/>
          </a:bodyPr>
          <a:lstStyle/>
          <a:p>
            <a:r>
              <a:rPr lang="en-US" dirty="0" smtClean="0">
                <a:solidFill>
                  <a:schemeClr val="bg1"/>
                </a:solidFill>
              </a:rPr>
              <a:t>Global Terrorism</a:t>
            </a:r>
            <a:endParaRPr lang="en-US" dirty="0">
              <a:solidFill>
                <a:schemeClr val="bg1"/>
              </a:solidFill>
            </a:endParaRPr>
          </a:p>
        </p:txBody>
      </p:sp>
      <p:sp>
        <p:nvSpPr>
          <p:cNvPr id="13" name="TextBox 12"/>
          <p:cNvSpPr txBox="1"/>
          <p:nvPr/>
        </p:nvSpPr>
        <p:spPr>
          <a:xfrm>
            <a:off x="1584597" y="773668"/>
            <a:ext cx="2012089" cy="369332"/>
          </a:xfrm>
          <a:prstGeom prst="rect">
            <a:avLst/>
          </a:prstGeom>
          <a:noFill/>
        </p:spPr>
        <p:txBody>
          <a:bodyPr wrap="none" rtlCol="0">
            <a:spAutoFit/>
          </a:bodyPr>
          <a:lstStyle/>
          <a:p>
            <a:r>
              <a:rPr lang="en-US" dirty="0" smtClean="0">
                <a:solidFill>
                  <a:schemeClr val="bg1"/>
                </a:solidFill>
              </a:rPr>
              <a:t>Growing Poverty</a:t>
            </a:r>
            <a:endParaRPr lang="en-US" dirty="0">
              <a:solidFill>
                <a:schemeClr val="bg1"/>
              </a:solidFill>
            </a:endParaRPr>
          </a:p>
        </p:txBody>
      </p:sp>
      <p:sp>
        <p:nvSpPr>
          <p:cNvPr id="14" name="TextBox 13"/>
          <p:cNvSpPr txBox="1"/>
          <p:nvPr/>
        </p:nvSpPr>
        <p:spPr>
          <a:xfrm>
            <a:off x="2272799" y="1230868"/>
            <a:ext cx="3768980" cy="369332"/>
          </a:xfrm>
          <a:prstGeom prst="rect">
            <a:avLst/>
          </a:prstGeom>
          <a:noFill/>
        </p:spPr>
        <p:txBody>
          <a:bodyPr wrap="none" rtlCol="0">
            <a:spAutoFit/>
          </a:bodyPr>
          <a:lstStyle/>
          <a:p>
            <a:r>
              <a:rPr lang="en-US" dirty="0" smtClean="0">
                <a:solidFill>
                  <a:schemeClr val="bg1"/>
                </a:solidFill>
              </a:rPr>
              <a:t>Uncontrolled Population Growth</a:t>
            </a:r>
            <a:endParaRPr lang="en-US" dirty="0">
              <a:solidFill>
                <a:schemeClr val="bg1"/>
              </a:solidFill>
            </a:endParaRPr>
          </a:p>
        </p:txBody>
      </p:sp>
      <p:sp>
        <p:nvSpPr>
          <p:cNvPr id="15" name="TextBox 14"/>
          <p:cNvSpPr txBox="1"/>
          <p:nvPr/>
        </p:nvSpPr>
        <p:spPr>
          <a:xfrm>
            <a:off x="3276600" y="1688068"/>
            <a:ext cx="1963999" cy="369332"/>
          </a:xfrm>
          <a:prstGeom prst="rect">
            <a:avLst/>
          </a:prstGeom>
          <a:noFill/>
        </p:spPr>
        <p:txBody>
          <a:bodyPr wrap="none" rtlCol="0">
            <a:spAutoFit/>
          </a:bodyPr>
          <a:lstStyle/>
          <a:p>
            <a:r>
              <a:rPr lang="en-US" dirty="0" smtClean="0">
                <a:solidFill>
                  <a:schemeClr val="bg1"/>
                </a:solidFill>
              </a:rPr>
              <a:t>Global Warming</a:t>
            </a:r>
            <a:endParaRPr lang="en-US" dirty="0">
              <a:solidFill>
                <a:schemeClr val="bg1"/>
              </a:solidFill>
            </a:endParaRPr>
          </a:p>
        </p:txBody>
      </p:sp>
      <p:sp>
        <p:nvSpPr>
          <p:cNvPr id="16" name="TextBox 15"/>
          <p:cNvSpPr txBox="1"/>
          <p:nvPr/>
        </p:nvSpPr>
        <p:spPr>
          <a:xfrm>
            <a:off x="4513001" y="2069068"/>
            <a:ext cx="3411799" cy="369332"/>
          </a:xfrm>
          <a:prstGeom prst="rect">
            <a:avLst/>
          </a:prstGeom>
          <a:noFill/>
        </p:spPr>
        <p:txBody>
          <a:bodyPr wrap="square" rtlCol="0">
            <a:spAutoFit/>
          </a:bodyPr>
          <a:lstStyle/>
          <a:p>
            <a:r>
              <a:rPr lang="en-US" dirty="0" smtClean="0">
                <a:solidFill>
                  <a:schemeClr val="bg1"/>
                </a:solidFill>
              </a:rPr>
              <a:t>Depleting Energy Reserves</a:t>
            </a:r>
            <a:endParaRPr lang="en-US" dirty="0">
              <a:solidFill>
                <a:schemeClr val="bg1"/>
              </a:solidFill>
            </a:endParaRPr>
          </a:p>
        </p:txBody>
      </p:sp>
      <p:sp>
        <p:nvSpPr>
          <p:cNvPr id="17" name="TextBox 16"/>
          <p:cNvSpPr txBox="1"/>
          <p:nvPr/>
        </p:nvSpPr>
        <p:spPr>
          <a:xfrm>
            <a:off x="5656001" y="2526268"/>
            <a:ext cx="3411799" cy="369332"/>
          </a:xfrm>
          <a:prstGeom prst="rect">
            <a:avLst/>
          </a:prstGeom>
          <a:noFill/>
        </p:spPr>
        <p:txBody>
          <a:bodyPr wrap="square" rtlCol="0">
            <a:spAutoFit/>
          </a:bodyPr>
          <a:lstStyle/>
          <a:p>
            <a:r>
              <a:rPr lang="en-US" dirty="0" smtClean="0">
                <a:solidFill>
                  <a:schemeClr val="bg1"/>
                </a:solidFill>
              </a:rPr>
              <a:t>Global Economic Crisis</a:t>
            </a:r>
            <a:endParaRPr lang="en-US" dirty="0">
              <a:solidFill>
                <a:schemeClr val="bg1"/>
              </a:solidFill>
            </a:endParaRPr>
          </a:p>
        </p:txBody>
      </p:sp>
      <p:sp>
        <p:nvSpPr>
          <p:cNvPr id="18" name="TextBox 17"/>
          <p:cNvSpPr txBox="1"/>
          <p:nvPr/>
        </p:nvSpPr>
        <p:spPr>
          <a:xfrm>
            <a:off x="1674886" y="2983468"/>
            <a:ext cx="5868914" cy="369332"/>
          </a:xfrm>
          <a:prstGeom prst="rect">
            <a:avLst/>
          </a:prstGeom>
          <a:noFill/>
        </p:spPr>
        <p:txBody>
          <a:bodyPr wrap="none" rtlCol="0">
            <a:spAutoFit/>
          </a:bodyPr>
          <a:lstStyle/>
          <a:p>
            <a:r>
              <a:rPr lang="en-US" b="1" dirty="0" smtClean="0">
                <a:solidFill>
                  <a:srgbClr val="FF0000"/>
                </a:solidFill>
              </a:rPr>
              <a:t>What does humanity need in such an environment?</a:t>
            </a:r>
            <a:endParaRPr lang="en-US" b="1" dirty="0">
              <a:solidFill>
                <a:srgbClr val="FF0000"/>
              </a:solidFill>
            </a:endParaRPr>
          </a:p>
        </p:txBody>
      </p:sp>
      <p:sp>
        <p:nvSpPr>
          <p:cNvPr id="19" name="TextBox 18"/>
          <p:cNvSpPr txBox="1"/>
          <p:nvPr/>
        </p:nvSpPr>
        <p:spPr>
          <a:xfrm>
            <a:off x="-11700" y="2960132"/>
            <a:ext cx="9384300" cy="369332"/>
          </a:xfrm>
          <a:prstGeom prst="rect">
            <a:avLst/>
          </a:prstGeom>
          <a:noFill/>
        </p:spPr>
        <p:txBody>
          <a:bodyPr wrap="none" rtlCol="0">
            <a:spAutoFit/>
          </a:bodyPr>
          <a:lstStyle/>
          <a:p>
            <a:r>
              <a:rPr lang="en-US" b="1" dirty="0" smtClean="0">
                <a:solidFill>
                  <a:srgbClr val="FF0000"/>
                </a:solidFill>
              </a:rPr>
              <a:t>How can my business survive in this tough, challenging &amp; ever changing markets</a:t>
            </a:r>
            <a:endParaRPr lang="en-US" b="1" dirty="0">
              <a:solidFill>
                <a:srgbClr val="FF0000"/>
              </a:solidFill>
            </a:endParaRPr>
          </a:p>
        </p:txBody>
      </p:sp>
      <p:sp>
        <p:nvSpPr>
          <p:cNvPr id="20" name="TextBox 19"/>
          <p:cNvSpPr txBox="1"/>
          <p:nvPr/>
        </p:nvSpPr>
        <p:spPr>
          <a:xfrm>
            <a:off x="1689312" y="2971800"/>
            <a:ext cx="5854488" cy="369332"/>
          </a:xfrm>
          <a:prstGeom prst="rect">
            <a:avLst/>
          </a:prstGeom>
          <a:noFill/>
        </p:spPr>
        <p:txBody>
          <a:bodyPr wrap="none" rtlCol="0">
            <a:spAutoFit/>
          </a:bodyPr>
          <a:lstStyle/>
          <a:p>
            <a:r>
              <a:rPr lang="en-US" b="1" dirty="0" smtClean="0">
                <a:solidFill>
                  <a:srgbClr val="FF0000"/>
                </a:solidFill>
              </a:rPr>
              <a:t>How can we make this world a better place to live?</a:t>
            </a:r>
            <a:endParaRPr lang="en-US" b="1" dirty="0">
              <a:solidFill>
                <a:srgbClr val="FF0000"/>
              </a:solidFill>
            </a:endParaRPr>
          </a:p>
        </p:txBody>
      </p:sp>
      <p:sp>
        <p:nvSpPr>
          <p:cNvPr id="21" name="TextBox 20"/>
          <p:cNvSpPr txBox="1"/>
          <p:nvPr/>
        </p:nvSpPr>
        <p:spPr>
          <a:xfrm>
            <a:off x="398954" y="2983468"/>
            <a:ext cx="8287846" cy="369332"/>
          </a:xfrm>
          <a:prstGeom prst="rect">
            <a:avLst/>
          </a:prstGeom>
          <a:noFill/>
        </p:spPr>
        <p:txBody>
          <a:bodyPr wrap="none" rtlCol="0">
            <a:spAutoFit/>
          </a:bodyPr>
          <a:lstStyle/>
          <a:p>
            <a:r>
              <a:rPr lang="en-US" b="1" dirty="0" smtClean="0">
                <a:solidFill>
                  <a:srgbClr val="FF0000"/>
                </a:solidFill>
              </a:rPr>
              <a:t>How can we stop further deterioration of our habitat and human values?</a:t>
            </a:r>
            <a:endParaRPr lang="en-US" b="1" dirty="0">
              <a:solidFill>
                <a:srgbClr val="FF0000"/>
              </a:solidFill>
            </a:endParaRPr>
          </a:p>
        </p:txBody>
      </p:sp>
    </p:spTree>
  </p:cSld>
  <p:clrMapOvr>
    <a:masterClrMapping/>
  </p:clrMapOvr>
  <p:transition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5" presetClass="exit" presetSubtype="0" fill="hold" grpId="1" nodeType="afterEffect">
                                  <p:stCondLst>
                                    <p:cond delay="1000"/>
                                  </p:stCondLst>
                                  <p:childTnLst>
                                    <p:anim calcmode="lin" valueType="num">
                                      <p:cBhvr>
                                        <p:cTn id="10" dur="200"/>
                                        <p:tgtEl>
                                          <p:spTgt spid="5"/>
                                        </p:tgtEl>
                                        <p:attrNameLst>
                                          <p:attrName>ppt_w</p:attrName>
                                        </p:attrNameLst>
                                      </p:cBhvr>
                                      <p:tavLst>
                                        <p:tav tm="0">
                                          <p:val>
                                            <p:strVal val="ppt_w"/>
                                          </p:val>
                                        </p:tav>
                                        <p:tav tm="100000">
                                          <p:val>
                                            <p:strVal val="ppt_w*0.70"/>
                                          </p:val>
                                        </p:tav>
                                      </p:tavLst>
                                    </p:anim>
                                    <p:anim calcmode="lin" valueType="num">
                                      <p:cBhvr>
                                        <p:cTn id="11" dur="200"/>
                                        <p:tgtEl>
                                          <p:spTgt spid="5"/>
                                        </p:tgtEl>
                                        <p:attrNameLst>
                                          <p:attrName>ppt_h</p:attrName>
                                        </p:attrNameLst>
                                      </p:cBhvr>
                                      <p:tavLst>
                                        <p:tav tm="0">
                                          <p:val>
                                            <p:strVal val="ppt_h"/>
                                          </p:val>
                                        </p:tav>
                                        <p:tav tm="100000">
                                          <p:val>
                                            <p:strVal val="ppt_h"/>
                                          </p:val>
                                        </p:tav>
                                      </p:tavLst>
                                    </p:anim>
                                    <p:animEffect transition="out" filter="fade">
                                      <p:cBhvr>
                                        <p:cTn id="12" dur="200"/>
                                        <p:tgtEl>
                                          <p:spTgt spid="5"/>
                                        </p:tgtEl>
                                      </p:cBhvr>
                                    </p:animEffect>
                                    <p:set>
                                      <p:cBhvr>
                                        <p:cTn id="13" dur="1" fill="hold">
                                          <p:stCondLst>
                                            <p:cond delay="199"/>
                                          </p:stCondLst>
                                        </p:cTn>
                                        <p:tgtEl>
                                          <p:spTgt spid="5"/>
                                        </p:tgtEl>
                                        <p:attrNameLst>
                                          <p:attrName>style.visibility</p:attrName>
                                        </p:attrNameLst>
                                      </p:cBhvr>
                                      <p:to>
                                        <p:strVal val="hidden"/>
                                      </p:to>
                                    </p:set>
                                  </p:childTnLst>
                                </p:cTn>
                              </p:par>
                            </p:childTnLst>
                          </p:cTn>
                        </p:par>
                        <p:par>
                          <p:cTn id="14" fill="hold">
                            <p:stCondLst>
                              <p:cond delay="17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200"/>
                            </p:stCondLst>
                            <p:childTnLst>
                              <p:par>
                                <p:cTn id="19" presetID="55" presetClass="exit" presetSubtype="0" fill="hold" grpId="1" nodeType="afterEffect">
                                  <p:stCondLst>
                                    <p:cond delay="2000"/>
                                  </p:stCondLst>
                                  <p:childTnLst>
                                    <p:anim calcmode="lin" valueType="num">
                                      <p:cBhvr>
                                        <p:cTn id="20" dur="200"/>
                                        <p:tgtEl>
                                          <p:spTgt spid="3"/>
                                        </p:tgtEl>
                                        <p:attrNameLst>
                                          <p:attrName>ppt_w</p:attrName>
                                        </p:attrNameLst>
                                      </p:cBhvr>
                                      <p:tavLst>
                                        <p:tav tm="0">
                                          <p:val>
                                            <p:strVal val="ppt_w"/>
                                          </p:val>
                                        </p:tav>
                                        <p:tav tm="100000">
                                          <p:val>
                                            <p:strVal val="ppt_w*0.70"/>
                                          </p:val>
                                        </p:tav>
                                      </p:tavLst>
                                    </p:anim>
                                    <p:anim calcmode="lin" valueType="num">
                                      <p:cBhvr>
                                        <p:cTn id="21" dur="200"/>
                                        <p:tgtEl>
                                          <p:spTgt spid="3"/>
                                        </p:tgtEl>
                                        <p:attrNameLst>
                                          <p:attrName>ppt_h</p:attrName>
                                        </p:attrNameLst>
                                      </p:cBhvr>
                                      <p:tavLst>
                                        <p:tav tm="0">
                                          <p:val>
                                            <p:strVal val="ppt_h"/>
                                          </p:val>
                                        </p:tav>
                                        <p:tav tm="100000">
                                          <p:val>
                                            <p:strVal val="ppt_h"/>
                                          </p:val>
                                        </p:tav>
                                      </p:tavLst>
                                    </p:anim>
                                    <p:animEffect transition="out" filter="fade">
                                      <p:cBhvr>
                                        <p:cTn id="22" dur="200"/>
                                        <p:tgtEl>
                                          <p:spTgt spid="3"/>
                                        </p:tgtEl>
                                      </p:cBhvr>
                                    </p:animEffect>
                                    <p:set>
                                      <p:cBhvr>
                                        <p:cTn id="23" dur="1" fill="hold">
                                          <p:stCondLst>
                                            <p:cond delay="199"/>
                                          </p:stCondLst>
                                        </p:cTn>
                                        <p:tgtEl>
                                          <p:spTgt spid="3"/>
                                        </p:tgtEl>
                                        <p:attrNameLst>
                                          <p:attrName>style.visibility</p:attrName>
                                        </p:attrNameLst>
                                      </p:cBhvr>
                                      <p:to>
                                        <p:strVal val="hidden"/>
                                      </p:to>
                                    </p:set>
                                  </p:childTnLst>
                                </p:cTn>
                              </p:par>
                            </p:childTnLst>
                          </p:cTn>
                        </p:par>
                        <p:par>
                          <p:cTn id="24" fill="hold">
                            <p:stCondLst>
                              <p:cond delay="44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900"/>
                            </p:stCondLst>
                            <p:childTnLst>
                              <p:par>
                                <p:cTn id="29" presetID="55" presetClass="exit" presetSubtype="0" fill="hold" grpId="1" nodeType="afterEffect">
                                  <p:stCondLst>
                                    <p:cond delay="2000"/>
                                  </p:stCondLst>
                                  <p:childTnLst>
                                    <p:anim calcmode="lin" valueType="num">
                                      <p:cBhvr>
                                        <p:cTn id="30" dur="2000"/>
                                        <p:tgtEl>
                                          <p:spTgt spid="7"/>
                                        </p:tgtEl>
                                        <p:attrNameLst>
                                          <p:attrName>ppt_w</p:attrName>
                                        </p:attrNameLst>
                                      </p:cBhvr>
                                      <p:tavLst>
                                        <p:tav tm="0">
                                          <p:val>
                                            <p:strVal val="ppt_w"/>
                                          </p:val>
                                        </p:tav>
                                        <p:tav tm="100000">
                                          <p:val>
                                            <p:strVal val="ppt_w*0.70"/>
                                          </p:val>
                                        </p:tav>
                                      </p:tavLst>
                                    </p:anim>
                                    <p:anim calcmode="lin" valueType="num">
                                      <p:cBhvr>
                                        <p:cTn id="31" dur="2000"/>
                                        <p:tgtEl>
                                          <p:spTgt spid="7"/>
                                        </p:tgtEl>
                                        <p:attrNameLst>
                                          <p:attrName>ppt_h</p:attrName>
                                        </p:attrNameLst>
                                      </p:cBhvr>
                                      <p:tavLst>
                                        <p:tav tm="0">
                                          <p:val>
                                            <p:strVal val="ppt_h"/>
                                          </p:val>
                                        </p:tav>
                                        <p:tav tm="100000">
                                          <p:val>
                                            <p:strVal val="ppt_h"/>
                                          </p:val>
                                        </p:tav>
                                      </p:tavLst>
                                    </p:anim>
                                    <p:animEffect transition="out" filter="fade">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par>
                          <p:cTn id="34" fill="hold">
                            <p:stCondLst>
                              <p:cond delay="89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9400"/>
                            </p:stCondLst>
                            <p:childTnLst>
                              <p:par>
                                <p:cTn id="39" presetID="55" presetClass="exit" presetSubtype="0" fill="hold" grpId="1" nodeType="afterEffect">
                                  <p:stCondLst>
                                    <p:cond delay="2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childTnLst>
                          </p:cTn>
                        </p:par>
                        <p:par>
                          <p:cTn id="44" fill="hold">
                            <p:stCondLst>
                              <p:cond delay="134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par>
                          <p:cTn id="48" fill="hold">
                            <p:stCondLst>
                              <p:cond delay="15400"/>
                            </p:stCondLst>
                            <p:childTnLst>
                              <p:par>
                                <p:cTn id="49" presetID="10" presetClass="entr" presetSubtype="0" fill="hold" grpId="0" nodeType="afterEffect">
                                  <p:stCondLst>
                                    <p:cond delay="0"/>
                                  </p:stCondLst>
                                  <p:iterate type="lt">
                                    <p:tmPct val="0"/>
                                  </p:iterate>
                                  <p:childTnLst>
                                    <p:set>
                                      <p:cBhvr>
                                        <p:cTn id="50" dur="1" fill="hold">
                                          <p:stCondLst>
                                            <p:cond delay="0"/>
                                          </p:stCondLst>
                                        </p:cTn>
                                        <p:tgtEl>
                                          <p:spTgt spid="12"/>
                                        </p:tgtEl>
                                        <p:attrNameLst>
                                          <p:attrName>style.visibility</p:attrName>
                                        </p:attrNameLst>
                                      </p:cBhvr>
                                      <p:to>
                                        <p:strVal val="visible"/>
                                      </p:to>
                                    </p:set>
                                    <p:animEffect transition="in" filter="fade">
                                      <p:cBhvr>
                                        <p:cTn id="51" dur="2000"/>
                                        <p:tgtEl>
                                          <p:spTgt spid="12"/>
                                        </p:tgtEl>
                                      </p:cBhvr>
                                    </p:animEffect>
                                  </p:childTnLst>
                                </p:cTn>
                              </p:par>
                            </p:childTnLst>
                          </p:cTn>
                        </p:par>
                        <p:par>
                          <p:cTn id="52" fill="hold">
                            <p:stCondLst>
                              <p:cond delay="17400"/>
                            </p:stCondLst>
                            <p:childTnLst>
                              <p:par>
                                <p:cTn id="53" presetID="42" presetClass="exit" presetSubtype="0" fill="hold" grpId="1" nodeType="afterEffect">
                                  <p:stCondLst>
                                    <p:cond delay="2000"/>
                                  </p:stCondLst>
                                  <p:iterate type="lt">
                                    <p:tmPct val="0"/>
                                  </p:iterate>
                                  <p:childTnLst>
                                    <p:animEffect transition="out" filter="fade">
                                      <p:cBhvr>
                                        <p:cTn id="54" dur="1000"/>
                                        <p:tgtEl>
                                          <p:spTgt spid="12"/>
                                        </p:tgtEl>
                                      </p:cBhvr>
                                    </p:animEffect>
                                    <p:anim calcmode="lin" valueType="num">
                                      <p:cBhvr>
                                        <p:cTn id="55" dur="1000"/>
                                        <p:tgtEl>
                                          <p:spTgt spid="12"/>
                                        </p:tgtEl>
                                        <p:attrNameLst>
                                          <p:attrName>ppt_x</p:attrName>
                                        </p:attrNameLst>
                                      </p:cBhvr>
                                      <p:tavLst>
                                        <p:tav tm="0">
                                          <p:val>
                                            <p:strVal val="ppt_x"/>
                                          </p:val>
                                        </p:tav>
                                        <p:tav tm="100000">
                                          <p:val>
                                            <p:strVal val="ppt_x"/>
                                          </p:val>
                                        </p:tav>
                                      </p:tavLst>
                                    </p:anim>
                                    <p:anim calcmode="lin" valueType="num">
                                      <p:cBhvr>
                                        <p:cTn id="56" dur="1000"/>
                                        <p:tgtEl>
                                          <p:spTgt spid="12"/>
                                        </p:tgtEl>
                                        <p:attrNameLst>
                                          <p:attrName>ppt_y</p:attrName>
                                        </p:attrNameLst>
                                      </p:cBhvr>
                                      <p:tavLst>
                                        <p:tav tm="0">
                                          <p:val>
                                            <p:strVal val="ppt_y"/>
                                          </p:val>
                                        </p:tav>
                                        <p:tav tm="100000">
                                          <p:val>
                                            <p:strVal val="ppt_y+.1"/>
                                          </p:val>
                                        </p:tav>
                                      </p:tavLst>
                                    </p:anim>
                                    <p:set>
                                      <p:cBhvr>
                                        <p:cTn id="57" dur="1" fill="hold">
                                          <p:stCondLst>
                                            <p:cond delay="999"/>
                                          </p:stCondLst>
                                        </p:cTn>
                                        <p:tgtEl>
                                          <p:spTgt spid="12"/>
                                        </p:tgtEl>
                                        <p:attrNameLst>
                                          <p:attrName>style.visibility</p:attrName>
                                        </p:attrNameLst>
                                      </p:cBhvr>
                                      <p:to>
                                        <p:strVal val="hidden"/>
                                      </p:to>
                                    </p:set>
                                  </p:childTnLst>
                                </p:cTn>
                              </p:par>
                            </p:childTnLst>
                          </p:cTn>
                        </p:par>
                        <p:par>
                          <p:cTn id="58" fill="hold">
                            <p:stCondLst>
                              <p:cond delay="20400"/>
                            </p:stCondLst>
                            <p:childTnLst>
                              <p:par>
                                <p:cTn id="59" presetID="10" presetClass="entr" presetSubtype="0" fill="hold" grpId="0" nodeType="afterEffect">
                                  <p:stCondLst>
                                    <p:cond delay="0"/>
                                  </p:stCondLst>
                                  <p:iterate type="lt">
                                    <p:tmPct val="0"/>
                                  </p:iterate>
                                  <p:childTnLst>
                                    <p:set>
                                      <p:cBhvr>
                                        <p:cTn id="60" dur="1" fill="hold">
                                          <p:stCondLst>
                                            <p:cond delay="0"/>
                                          </p:stCondLst>
                                        </p:cTn>
                                        <p:tgtEl>
                                          <p:spTgt spid="13"/>
                                        </p:tgtEl>
                                        <p:attrNameLst>
                                          <p:attrName>style.visibility</p:attrName>
                                        </p:attrNameLst>
                                      </p:cBhvr>
                                      <p:to>
                                        <p:strVal val="visible"/>
                                      </p:to>
                                    </p:set>
                                    <p:animEffect transition="in" filter="fade">
                                      <p:cBhvr>
                                        <p:cTn id="61" dur="2000"/>
                                        <p:tgtEl>
                                          <p:spTgt spid="13"/>
                                        </p:tgtEl>
                                      </p:cBhvr>
                                    </p:animEffect>
                                  </p:childTnLst>
                                </p:cTn>
                              </p:par>
                            </p:childTnLst>
                          </p:cTn>
                        </p:par>
                        <p:par>
                          <p:cTn id="62" fill="hold">
                            <p:stCondLst>
                              <p:cond delay="22400"/>
                            </p:stCondLst>
                            <p:childTnLst>
                              <p:par>
                                <p:cTn id="63" presetID="42" presetClass="exit" presetSubtype="0" fill="hold" grpId="1" nodeType="afterEffect">
                                  <p:stCondLst>
                                    <p:cond delay="2000"/>
                                  </p:stCondLst>
                                  <p:iterate type="lt">
                                    <p:tmPct val="0"/>
                                  </p:iterate>
                                  <p:childTnLst>
                                    <p:animEffect transition="out" filter="fade">
                                      <p:cBhvr>
                                        <p:cTn id="64" dur="1000"/>
                                        <p:tgtEl>
                                          <p:spTgt spid="13"/>
                                        </p:tgtEl>
                                      </p:cBhvr>
                                    </p:animEffect>
                                    <p:anim calcmode="lin" valueType="num">
                                      <p:cBhvr>
                                        <p:cTn id="65" dur="1000"/>
                                        <p:tgtEl>
                                          <p:spTgt spid="13"/>
                                        </p:tgtEl>
                                        <p:attrNameLst>
                                          <p:attrName>ppt_x</p:attrName>
                                        </p:attrNameLst>
                                      </p:cBhvr>
                                      <p:tavLst>
                                        <p:tav tm="0">
                                          <p:val>
                                            <p:strVal val="ppt_x"/>
                                          </p:val>
                                        </p:tav>
                                        <p:tav tm="100000">
                                          <p:val>
                                            <p:strVal val="ppt_x"/>
                                          </p:val>
                                        </p:tav>
                                      </p:tavLst>
                                    </p:anim>
                                    <p:anim calcmode="lin" valueType="num">
                                      <p:cBhvr>
                                        <p:cTn id="66" dur="1000"/>
                                        <p:tgtEl>
                                          <p:spTgt spid="13"/>
                                        </p:tgtEl>
                                        <p:attrNameLst>
                                          <p:attrName>ppt_y</p:attrName>
                                        </p:attrNameLst>
                                      </p:cBhvr>
                                      <p:tavLst>
                                        <p:tav tm="0">
                                          <p:val>
                                            <p:strVal val="ppt_y"/>
                                          </p:val>
                                        </p:tav>
                                        <p:tav tm="100000">
                                          <p:val>
                                            <p:strVal val="ppt_y+.1"/>
                                          </p:val>
                                        </p:tav>
                                      </p:tavLst>
                                    </p:anim>
                                    <p:set>
                                      <p:cBhvr>
                                        <p:cTn id="67" dur="1" fill="hold">
                                          <p:stCondLst>
                                            <p:cond delay="999"/>
                                          </p:stCondLst>
                                        </p:cTn>
                                        <p:tgtEl>
                                          <p:spTgt spid="13"/>
                                        </p:tgtEl>
                                        <p:attrNameLst>
                                          <p:attrName>style.visibility</p:attrName>
                                        </p:attrNameLst>
                                      </p:cBhvr>
                                      <p:to>
                                        <p:strVal val="hidden"/>
                                      </p:to>
                                    </p:set>
                                  </p:childTnLst>
                                </p:cTn>
                              </p:par>
                            </p:childTnLst>
                          </p:cTn>
                        </p:par>
                        <p:par>
                          <p:cTn id="68" fill="hold">
                            <p:stCondLst>
                              <p:cond delay="25400"/>
                            </p:stCondLst>
                            <p:childTnLst>
                              <p:par>
                                <p:cTn id="69" presetID="10" presetClass="entr" presetSubtype="0" fill="hold" grpId="0" nodeType="afterEffect">
                                  <p:stCondLst>
                                    <p:cond delay="0"/>
                                  </p:stCondLst>
                                  <p:iterate type="lt">
                                    <p:tmPct val="0"/>
                                  </p:iterate>
                                  <p:childTnLst>
                                    <p:set>
                                      <p:cBhvr>
                                        <p:cTn id="70" dur="1" fill="hold">
                                          <p:stCondLst>
                                            <p:cond delay="0"/>
                                          </p:stCondLst>
                                        </p:cTn>
                                        <p:tgtEl>
                                          <p:spTgt spid="14"/>
                                        </p:tgtEl>
                                        <p:attrNameLst>
                                          <p:attrName>style.visibility</p:attrName>
                                        </p:attrNameLst>
                                      </p:cBhvr>
                                      <p:to>
                                        <p:strVal val="visible"/>
                                      </p:to>
                                    </p:set>
                                    <p:animEffect transition="in" filter="fade">
                                      <p:cBhvr>
                                        <p:cTn id="71" dur="2000"/>
                                        <p:tgtEl>
                                          <p:spTgt spid="14"/>
                                        </p:tgtEl>
                                      </p:cBhvr>
                                    </p:animEffect>
                                  </p:childTnLst>
                                </p:cTn>
                              </p:par>
                            </p:childTnLst>
                          </p:cTn>
                        </p:par>
                        <p:par>
                          <p:cTn id="72" fill="hold">
                            <p:stCondLst>
                              <p:cond delay="27400"/>
                            </p:stCondLst>
                            <p:childTnLst>
                              <p:par>
                                <p:cTn id="73" presetID="42" presetClass="exit" presetSubtype="0" fill="hold" grpId="1" nodeType="afterEffect">
                                  <p:stCondLst>
                                    <p:cond delay="2000"/>
                                  </p:stCondLst>
                                  <p:iterate type="lt">
                                    <p:tmPct val="0"/>
                                  </p:iterate>
                                  <p:childTnLst>
                                    <p:animEffect transition="out" filter="fade">
                                      <p:cBhvr>
                                        <p:cTn id="74" dur="1000"/>
                                        <p:tgtEl>
                                          <p:spTgt spid="14"/>
                                        </p:tgtEl>
                                      </p:cBhvr>
                                    </p:animEffect>
                                    <p:anim calcmode="lin" valueType="num">
                                      <p:cBhvr>
                                        <p:cTn id="75" dur="1000"/>
                                        <p:tgtEl>
                                          <p:spTgt spid="14"/>
                                        </p:tgtEl>
                                        <p:attrNameLst>
                                          <p:attrName>ppt_x</p:attrName>
                                        </p:attrNameLst>
                                      </p:cBhvr>
                                      <p:tavLst>
                                        <p:tav tm="0">
                                          <p:val>
                                            <p:strVal val="ppt_x"/>
                                          </p:val>
                                        </p:tav>
                                        <p:tav tm="100000">
                                          <p:val>
                                            <p:strVal val="ppt_x"/>
                                          </p:val>
                                        </p:tav>
                                      </p:tavLst>
                                    </p:anim>
                                    <p:anim calcmode="lin" valueType="num">
                                      <p:cBhvr>
                                        <p:cTn id="76" dur="1000"/>
                                        <p:tgtEl>
                                          <p:spTgt spid="14"/>
                                        </p:tgtEl>
                                        <p:attrNameLst>
                                          <p:attrName>ppt_y</p:attrName>
                                        </p:attrNameLst>
                                      </p:cBhvr>
                                      <p:tavLst>
                                        <p:tav tm="0">
                                          <p:val>
                                            <p:strVal val="ppt_y"/>
                                          </p:val>
                                        </p:tav>
                                        <p:tav tm="100000">
                                          <p:val>
                                            <p:strVal val="ppt_y+.1"/>
                                          </p:val>
                                        </p:tav>
                                      </p:tavLst>
                                    </p:anim>
                                    <p:set>
                                      <p:cBhvr>
                                        <p:cTn id="77" dur="1" fill="hold">
                                          <p:stCondLst>
                                            <p:cond delay="999"/>
                                          </p:stCondLst>
                                        </p:cTn>
                                        <p:tgtEl>
                                          <p:spTgt spid="14"/>
                                        </p:tgtEl>
                                        <p:attrNameLst>
                                          <p:attrName>style.visibility</p:attrName>
                                        </p:attrNameLst>
                                      </p:cBhvr>
                                      <p:to>
                                        <p:strVal val="hidden"/>
                                      </p:to>
                                    </p:set>
                                  </p:childTnLst>
                                </p:cTn>
                              </p:par>
                            </p:childTnLst>
                          </p:cTn>
                        </p:par>
                        <p:par>
                          <p:cTn id="78" fill="hold">
                            <p:stCondLst>
                              <p:cond delay="30400"/>
                            </p:stCondLst>
                            <p:childTnLst>
                              <p:par>
                                <p:cTn id="79" presetID="10" presetClass="entr" presetSubtype="0" fill="hold" grpId="0" nodeType="afterEffect">
                                  <p:stCondLst>
                                    <p:cond delay="0"/>
                                  </p:stCondLst>
                                  <p:iterate type="lt">
                                    <p:tmPct val="0"/>
                                  </p:iterate>
                                  <p:childTnLst>
                                    <p:set>
                                      <p:cBhvr>
                                        <p:cTn id="80" dur="1" fill="hold">
                                          <p:stCondLst>
                                            <p:cond delay="0"/>
                                          </p:stCondLst>
                                        </p:cTn>
                                        <p:tgtEl>
                                          <p:spTgt spid="15"/>
                                        </p:tgtEl>
                                        <p:attrNameLst>
                                          <p:attrName>style.visibility</p:attrName>
                                        </p:attrNameLst>
                                      </p:cBhvr>
                                      <p:to>
                                        <p:strVal val="visible"/>
                                      </p:to>
                                    </p:set>
                                    <p:animEffect transition="in" filter="fade">
                                      <p:cBhvr>
                                        <p:cTn id="81" dur="2000"/>
                                        <p:tgtEl>
                                          <p:spTgt spid="15"/>
                                        </p:tgtEl>
                                      </p:cBhvr>
                                    </p:animEffect>
                                  </p:childTnLst>
                                </p:cTn>
                              </p:par>
                            </p:childTnLst>
                          </p:cTn>
                        </p:par>
                        <p:par>
                          <p:cTn id="82" fill="hold">
                            <p:stCondLst>
                              <p:cond delay="32400"/>
                            </p:stCondLst>
                            <p:childTnLst>
                              <p:par>
                                <p:cTn id="83" presetID="42" presetClass="exit" presetSubtype="0" fill="hold" grpId="1" nodeType="afterEffect">
                                  <p:stCondLst>
                                    <p:cond delay="2000"/>
                                  </p:stCondLst>
                                  <p:iterate type="lt">
                                    <p:tmPct val="0"/>
                                  </p:iterate>
                                  <p:childTnLst>
                                    <p:animEffect transition="out" filter="fade">
                                      <p:cBhvr>
                                        <p:cTn id="84" dur="1000"/>
                                        <p:tgtEl>
                                          <p:spTgt spid="15"/>
                                        </p:tgtEl>
                                      </p:cBhvr>
                                    </p:animEffect>
                                    <p:anim calcmode="lin" valueType="num">
                                      <p:cBhvr>
                                        <p:cTn id="85" dur="1000"/>
                                        <p:tgtEl>
                                          <p:spTgt spid="15"/>
                                        </p:tgtEl>
                                        <p:attrNameLst>
                                          <p:attrName>ppt_x</p:attrName>
                                        </p:attrNameLst>
                                      </p:cBhvr>
                                      <p:tavLst>
                                        <p:tav tm="0">
                                          <p:val>
                                            <p:strVal val="ppt_x"/>
                                          </p:val>
                                        </p:tav>
                                        <p:tav tm="100000">
                                          <p:val>
                                            <p:strVal val="ppt_x"/>
                                          </p:val>
                                        </p:tav>
                                      </p:tavLst>
                                    </p:anim>
                                    <p:anim calcmode="lin" valueType="num">
                                      <p:cBhvr>
                                        <p:cTn id="86" dur="1000"/>
                                        <p:tgtEl>
                                          <p:spTgt spid="15"/>
                                        </p:tgtEl>
                                        <p:attrNameLst>
                                          <p:attrName>ppt_y</p:attrName>
                                        </p:attrNameLst>
                                      </p:cBhvr>
                                      <p:tavLst>
                                        <p:tav tm="0">
                                          <p:val>
                                            <p:strVal val="ppt_y"/>
                                          </p:val>
                                        </p:tav>
                                        <p:tav tm="100000">
                                          <p:val>
                                            <p:strVal val="ppt_y+.1"/>
                                          </p:val>
                                        </p:tav>
                                      </p:tavLst>
                                    </p:anim>
                                    <p:set>
                                      <p:cBhvr>
                                        <p:cTn id="87" dur="1" fill="hold">
                                          <p:stCondLst>
                                            <p:cond delay="999"/>
                                          </p:stCondLst>
                                        </p:cTn>
                                        <p:tgtEl>
                                          <p:spTgt spid="15"/>
                                        </p:tgtEl>
                                        <p:attrNameLst>
                                          <p:attrName>style.visibility</p:attrName>
                                        </p:attrNameLst>
                                      </p:cBhvr>
                                      <p:to>
                                        <p:strVal val="hidden"/>
                                      </p:to>
                                    </p:set>
                                  </p:childTnLst>
                                </p:cTn>
                              </p:par>
                            </p:childTnLst>
                          </p:cTn>
                        </p:par>
                        <p:par>
                          <p:cTn id="88" fill="hold">
                            <p:stCondLst>
                              <p:cond delay="35400"/>
                            </p:stCondLst>
                            <p:childTnLst>
                              <p:par>
                                <p:cTn id="89" presetID="10" presetClass="entr" presetSubtype="0" fill="hold" grpId="0" nodeType="afterEffect">
                                  <p:stCondLst>
                                    <p:cond delay="0"/>
                                  </p:stCondLst>
                                  <p:iterate type="lt">
                                    <p:tmPct val="0"/>
                                  </p:iterate>
                                  <p:childTnLst>
                                    <p:set>
                                      <p:cBhvr>
                                        <p:cTn id="90" dur="1" fill="hold">
                                          <p:stCondLst>
                                            <p:cond delay="0"/>
                                          </p:stCondLst>
                                        </p:cTn>
                                        <p:tgtEl>
                                          <p:spTgt spid="16"/>
                                        </p:tgtEl>
                                        <p:attrNameLst>
                                          <p:attrName>style.visibility</p:attrName>
                                        </p:attrNameLst>
                                      </p:cBhvr>
                                      <p:to>
                                        <p:strVal val="visible"/>
                                      </p:to>
                                    </p:set>
                                    <p:animEffect transition="in" filter="fade">
                                      <p:cBhvr>
                                        <p:cTn id="91" dur="2000"/>
                                        <p:tgtEl>
                                          <p:spTgt spid="16"/>
                                        </p:tgtEl>
                                      </p:cBhvr>
                                    </p:animEffect>
                                  </p:childTnLst>
                                </p:cTn>
                              </p:par>
                            </p:childTnLst>
                          </p:cTn>
                        </p:par>
                        <p:par>
                          <p:cTn id="92" fill="hold">
                            <p:stCondLst>
                              <p:cond delay="37400"/>
                            </p:stCondLst>
                            <p:childTnLst>
                              <p:par>
                                <p:cTn id="93" presetID="42" presetClass="exit" presetSubtype="0" fill="hold" grpId="1" nodeType="afterEffect">
                                  <p:stCondLst>
                                    <p:cond delay="2000"/>
                                  </p:stCondLst>
                                  <p:iterate type="lt">
                                    <p:tmPct val="0"/>
                                  </p:iterate>
                                  <p:childTnLst>
                                    <p:animEffect transition="out" filter="fade">
                                      <p:cBhvr>
                                        <p:cTn id="94" dur="1000"/>
                                        <p:tgtEl>
                                          <p:spTgt spid="16"/>
                                        </p:tgtEl>
                                      </p:cBhvr>
                                    </p:animEffect>
                                    <p:anim calcmode="lin" valueType="num">
                                      <p:cBhvr>
                                        <p:cTn id="95" dur="1000"/>
                                        <p:tgtEl>
                                          <p:spTgt spid="16"/>
                                        </p:tgtEl>
                                        <p:attrNameLst>
                                          <p:attrName>ppt_x</p:attrName>
                                        </p:attrNameLst>
                                      </p:cBhvr>
                                      <p:tavLst>
                                        <p:tav tm="0">
                                          <p:val>
                                            <p:strVal val="ppt_x"/>
                                          </p:val>
                                        </p:tav>
                                        <p:tav tm="100000">
                                          <p:val>
                                            <p:strVal val="ppt_x"/>
                                          </p:val>
                                        </p:tav>
                                      </p:tavLst>
                                    </p:anim>
                                    <p:anim calcmode="lin" valueType="num">
                                      <p:cBhvr>
                                        <p:cTn id="96" dur="1000"/>
                                        <p:tgtEl>
                                          <p:spTgt spid="16"/>
                                        </p:tgtEl>
                                        <p:attrNameLst>
                                          <p:attrName>ppt_y</p:attrName>
                                        </p:attrNameLst>
                                      </p:cBhvr>
                                      <p:tavLst>
                                        <p:tav tm="0">
                                          <p:val>
                                            <p:strVal val="ppt_y"/>
                                          </p:val>
                                        </p:tav>
                                        <p:tav tm="100000">
                                          <p:val>
                                            <p:strVal val="ppt_y+.1"/>
                                          </p:val>
                                        </p:tav>
                                      </p:tavLst>
                                    </p:anim>
                                    <p:set>
                                      <p:cBhvr>
                                        <p:cTn id="97" dur="1" fill="hold">
                                          <p:stCondLst>
                                            <p:cond delay="999"/>
                                          </p:stCondLst>
                                        </p:cTn>
                                        <p:tgtEl>
                                          <p:spTgt spid="16"/>
                                        </p:tgtEl>
                                        <p:attrNameLst>
                                          <p:attrName>style.visibility</p:attrName>
                                        </p:attrNameLst>
                                      </p:cBhvr>
                                      <p:to>
                                        <p:strVal val="hidden"/>
                                      </p:to>
                                    </p:set>
                                  </p:childTnLst>
                                </p:cTn>
                              </p:par>
                            </p:childTnLst>
                          </p:cTn>
                        </p:par>
                        <p:par>
                          <p:cTn id="98" fill="hold">
                            <p:stCondLst>
                              <p:cond delay="40400"/>
                            </p:stCondLst>
                            <p:childTnLst>
                              <p:par>
                                <p:cTn id="99" presetID="10" presetClass="entr" presetSubtype="0" fill="hold" grpId="0" nodeType="afterEffect">
                                  <p:stCondLst>
                                    <p:cond delay="0"/>
                                  </p:stCondLst>
                                  <p:iterate type="lt">
                                    <p:tmPct val="0"/>
                                  </p:iterate>
                                  <p:childTnLst>
                                    <p:set>
                                      <p:cBhvr>
                                        <p:cTn id="100" dur="1" fill="hold">
                                          <p:stCondLst>
                                            <p:cond delay="0"/>
                                          </p:stCondLst>
                                        </p:cTn>
                                        <p:tgtEl>
                                          <p:spTgt spid="17"/>
                                        </p:tgtEl>
                                        <p:attrNameLst>
                                          <p:attrName>style.visibility</p:attrName>
                                        </p:attrNameLst>
                                      </p:cBhvr>
                                      <p:to>
                                        <p:strVal val="visible"/>
                                      </p:to>
                                    </p:set>
                                    <p:animEffect transition="in" filter="fade">
                                      <p:cBhvr>
                                        <p:cTn id="101" dur="2000"/>
                                        <p:tgtEl>
                                          <p:spTgt spid="17"/>
                                        </p:tgtEl>
                                      </p:cBhvr>
                                    </p:animEffect>
                                  </p:childTnLst>
                                </p:cTn>
                              </p:par>
                            </p:childTnLst>
                          </p:cTn>
                        </p:par>
                        <p:par>
                          <p:cTn id="102" fill="hold">
                            <p:stCondLst>
                              <p:cond delay="42400"/>
                            </p:stCondLst>
                            <p:childTnLst>
                              <p:par>
                                <p:cTn id="103" presetID="42" presetClass="exit" presetSubtype="0" fill="hold" grpId="1" nodeType="afterEffect">
                                  <p:stCondLst>
                                    <p:cond delay="2000"/>
                                  </p:stCondLst>
                                  <p:iterate type="lt">
                                    <p:tmPct val="0"/>
                                  </p:iterate>
                                  <p:childTnLst>
                                    <p:animEffect transition="out" filter="fade">
                                      <p:cBhvr>
                                        <p:cTn id="104" dur="1000"/>
                                        <p:tgtEl>
                                          <p:spTgt spid="17"/>
                                        </p:tgtEl>
                                      </p:cBhvr>
                                    </p:animEffect>
                                    <p:anim calcmode="lin" valueType="num">
                                      <p:cBhvr>
                                        <p:cTn id="105" dur="1000"/>
                                        <p:tgtEl>
                                          <p:spTgt spid="17"/>
                                        </p:tgtEl>
                                        <p:attrNameLst>
                                          <p:attrName>ppt_x</p:attrName>
                                        </p:attrNameLst>
                                      </p:cBhvr>
                                      <p:tavLst>
                                        <p:tav tm="0">
                                          <p:val>
                                            <p:strVal val="ppt_x"/>
                                          </p:val>
                                        </p:tav>
                                        <p:tav tm="100000">
                                          <p:val>
                                            <p:strVal val="ppt_x"/>
                                          </p:val>
                                        </p:tav>
                                      </p:tavLst>
                                    </p:anim>
                                    <p:anim calcmode="lin" valueType="num">
                                      <p:cBhvr>
                                        <p:cTn id="106" dur="1000"/>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45400"/>
                            </p:stCondLst>
                            <p:childTnLst>
                              <p:par>
                                <p:cTn id="109" presetID="10" presetClass="entr" presetSubtype="0" fill="hold" grpId="0" nodeType="afterEffect">
                                  <p:stCondLst>
                                    <p:cond delay="0"/>
                                  </p:stCondLst>
                                  <p:iterate type="lt">
                                    <p:tmPct val="0"/>
                                  </p:iterate>
                                  <p:childTnLst>
                                    <p:set>
                                      <p:cBhvr>
                                        <p:cTn id="110" dur="1" fill="hold">
                                          <p:stCondLst>
                                            <p:cond delay="0"/>
                                          </p:stCondLst>
                                        </p:cTn>
                                        <p:tgtEl>
                                          <p:spTgt spid="21"/>
                                        </p:tgtEl>
                                        <p:attrNameLst>
                                          <p:attrName>style.visibility</p:attrName>
                                        </p:attrNameLst>
                                      </p:cBhvr>
                                      <p:to>
                                        <p:strVal val="visible"/>
                                      </p:to>
                                    </p:set>
                                    <p:animEffect transition="in" filter="fade">
                                      <p:cBhvr>
                                        <p:cTn id="111" dur="2000"/>
                                        <p:tgtEl>
                                          <p:spTgt spid="21"/>
                                        </p:tgtEl>
                                      </p:cBhvr>
                                    </p:animEffect>
                                  </p:childTnLst>
                                </p:cTn>
                              </p:par>
                            </p:childTnLst>
                          </p:cTn>
                        </p:par>
                        <p:par>
                          <p:cTn id="112" fill="hold">
                            <p:stCondLst>
                              <p:cond delay="47400"/>
                            </p:stCondLst>
                            <p:childTnLst>
                              <p:par>
                                <p:cTn id="113" presetID="10" presetClass="exit" presetSubtype="0" fill="hold" grpId="1" nodeType="afterEffect">
                                  <p:stCondLst>
                                    <p:cond delay="10000"/>
                                  </p:stCondLst>
                                  <p:iterate type="lt">
                                    <p:tmPct val="0"/>
                                  </p:iterate>
                                  <p:childTnLst>
                                    <p:animEffect transition="out" filter="fade">
                                      <p:cBhvr>
                                        <p:cTn id="114" dur="2000"/>
                                        <p:tgtEl>
                                          <p:spTgt spid="21"/>
                                        </p:tgtEl>
                                      </p:cBhvr>
                                    </p:animEffect>
                                    <p:set>
                                      <p:cBhvr>
                                        <p:cTn id="115" dur="1" fill="hold">
                                          <p:stCondLst>
                                            <p:cond delay="1999"/>
                                          </p:stCondLst>
                                        </p:cTn>
                                        <p:tgtEl>
                                          <p:spTgt spid="21"/>
                                        </p:tgtEl>
                                        <p:attrNameLst>
                                          <p:attrName>style.visibility</p:attrName>
                                        </p:attrNameLst>
                                      </p:cBhvr>
                                      <p:to>
                                        <p:strVal val="hidden"/>
                                      </p:to>
                                    </p:set>
                                  </p:childTnLst>
                                </p:cTn>
                              </p:par>
                            </p:childTnLst>
                          </p:cTn>
                        </p:par>
                        <p:par>
                          <p:cTn id="116" fill="hold">
                            <p:stCondLst>
                              <p:cond delay="59400"/>
                            </p:stCondLst>
                            <p:childTnLst>
                              <p:par>
                                <p:cTn id="117" presetID="10" presetClass="entr" presetSubtype="0" fill="hold" grpId="0" nodeType="afterEffect">
                                  <p:stCondLst>
                                    <p:cond delay="0"/>
                                  </p:stCondLst>
                                  <p:iterate type="lt">
                                    <p:tmPct val="0"/>
                                  </p:iterate>
                                  <p:childTnLst>
                                    <p:set>
                                      <p:cBhvr>
                                        <p:cTn id="118" dur="1" fill="hold">
                                          <p:stCondLst>
                                            <p:cond delay="0"/>
                                          </p:stCondLst>
                                        </p:cTn>
                                        <p:tgtEl>
                                          <p:spTgt spid="20"/>
                                        </p:tgtEl>
                                        <p:attrNameLst>
                                          <p:attrName>style.visibility</p:attrName>
                                        </p:attrNameLst>
                                      </p:cBhvr>
                                      <p:to>
                                        <p:strVal val="visible"/>
                                      </p:to>
                                    </p:set>
                                    <p:animEffect transition="in" filter="fade">
                                      <p:cBhvr>
                                        <p:cTn id="119" dur="2000"/>
                                        <p:tgtEl>
                                          <p:spTgt spid="20"/>
                                        </p:tgtEl>
                                      </p:cBhvr>
                                    </p:animEffect>
                                  </p:childTnLst>
                                </p:cTn>
                              </p:par>
                            </p:childTnLst>
                          </p:cTn>
                        </p:par>
                        <p:par>
                          <p:cTn id="120" fill="hold">
                            <p:stCondLst>
                              <p:cond delay="61400"/>
                            </p:stCondLst>
                            <p:childTnLst>
                              <p:par>
                                <p:cTn id="121" presetID="10" presetClass="exit" presetSubtype="0" fill="hold" grpId="1" nodeType="afterEffect">
                                  <p:stCondLst>
                                    <p:cond delay="9000"/>
                                  </p:stCondLst>
                                  <p:iterate type="lt">
                                    <p:tmPct val="0"/>
                                  </p:iterate>
                                  <p:childTnLst>
                                    <p:animEffect transition="out" filter="fade">
                                      <p:cBhvr>
                                        <p:cTn id="122" dur="2000"/>
                                        <p:tgtEl>
                                          <p:spTgt spid="20"/>
                                        </p:tgtEl>
                                      </p:cBhvr>
                                    </p:animEffect>
                                    <p:set>
                                      <p:cBhvr>
                                        <p:cTn id="123" dur="1" fill="hold">
                                          <p:stCondLst>
                                            <p:cond delay="1999"/>
                                          </p:stCondLst>
                                        </p:cTn>
                                        <p:tgtEl>
                                          <p:spTgt spid="20"/>
                                        </p:tgtEl>
                                        <p:attrNameLst>
                                          <p:attrName>style.visibility</p:attrName>
                                        </p:attrNameLst>
                                      </p:cBhvr>
                                      <p:to>
                                        <p:strVal val="hidden"/>
                                      </p:to>
                                    </p:set>
                                  </p:childTnLst>
                                </p:cTn>
                              </p:par>
                            </p:childTnLst>
                          </p:cTn>
                        </p:par>
                        <p:par>
                          <p:cTn id="124" fill="hold">
                            <p:stCondLst>
                              <p:cond delay="72400"/>
                            </p:stCondLst>
                            <p:childTnLst>
                              <p:par>
                                <p:cTn id="125" presetID="10" presetClass="entr" presetSubtype="0" fill="hold" grpId="0" nodeType="afterEffect">
                                  <p:stCondLst>
                                    <p:cond delay="0"/>
                                  </p:stCondLst>
                                  <p:iterate type="lt">
                                    <p:tmPct val="0"/>
                                  </p:iterate>
                                  <p:childTnLst>
                                    <p:set>
                                      <p:cBhvr>
                                        <p:cTn id="126" dur="1" fill="hold">
                                          <p:stCondLst>
                                            <p:cond delay="0"/>
                                          </p:stCondLst>
                                        </p:cTn>
                                        <p:tgtEl>
                                          <p:spTgt spid="19"/>
                                        </p:tgtEl>
                                        <p:attrNameLst>
                                          <p:attrName>style.visibility</p:attrName>
                                        </p:attrNameLst>
                                      </p:cBhvr>
                                      <p:to>
                                        <p:strVal val="visible"/>
                                      </p:to>
                                    </p:set>
                                    <p:animEffect transition="in" filter="fade">
                                      <p:cBhvr>
                                        <p:cTn id="127" dur="2000"/>
                                        <p:tgtEl>
                                          <p:spTgt spid="19"/>
                                        </p:tgtEl>
                                      </p:cBhvr>
                                    </p:animEffect>
                                  </p:childTnLst>
                                </p:cTn>
                              </p:par>
                            </p:childTnLst>
                          </p:cTn>
                        </p:par>
                        <p:par>
                          <p:cTn id="128" fill="hold">
                            <p:stCondLst>
                              <p:cond delay="74400"/>
                            </p:stCondLst>
                            <p:childTnLst>
                              <p:par>
                                <p:cTn id="129" presetID="10" presetClass="exit" presetSubtype="0" fill="hold" grpId="1" nodeType="afterEffect">
                                  <p:stCondLst>
                                    <p:cond delay="10000"/>
                                  </p:stCondLst>
                                  <p:iterate type="lt">
                                    <p:tmPct val="0"/>
                                  </p:iterate>
                                  <p:childTnLst>
                                    <p:animEffect transition="out" filter="fade">
                                      <p:cBhvr>
                                        <p:cTn id="130" dur="2000"/>
                                        <p:tgtEl>
                                          <p:spTgt spid="19"/>
                                        </p:tgtEl>
                                      </p:cBhvr>
                                    </p:animEffect>
                                    <p:set>
                                      <p:cBhvr>
                                        <p:cTn id="131" dur="1" fill="hold">
                                          <p:stCondLst>
                                            <p:cond delay="1999"/>
                                          </p:stCondLst>
                                        </p:cTn>
                                        <p:tgtEl>
                                          <p:spTgt spid="19"/>
                                        </p:tgtEl>
                                        <p:attrNameLst>
                                          <p:attrName>style.visibility</p:attrName>
                                        </p:attrNameLst>
                                      </p:cBhvr>
                                      <p:to>
                                        <p:strVal val="hidden"/>
                                      </p:to>
                                    </p:set>
                                  </p:childTnLst>
                                </p:cTn>
                              </p:par>
                            </p:childTnLst>
                          </p:cTn>
                        </p:par>
                        <p:par>
                          <p:cTn id="132" fill="hold">
                            <p:stCondLst>
                              <p:cond delay="86400"/>
                            </p:stCondLst>
                            <p:childTnLst>
                              <p:par>
                                <p:cTn id="133" presetID="10" presetClass="entr" presetSubtype="0" fill="hold" grpId="0" nodeType="afterEffect">
                                  <p:stCondLst>
                                    <p:cond delay="0"/>
                                  </p:stCondLst>
                                  <p:iterate type="lt">
                                    <p:tmPct val="0"/>
                                  </p:iterate>
                                  <p:childTnLst>
                                    <p:set>
                                      <p:cBhvr>
                                        <p:cTn id="134" dur="1" fill="hold">
                                          <p:stCondLst>
                                            <p:cond delay="0"/>
                                          </p:stCondLst>
                                        </p:cTn>
                                        <p:tgtEl>
                                          <p:spTgt spid="18"/>
                                        </p:tgtEl>
                                        <p:attrNameLst>
                                          <p:attrName>style.visibility</p:attrName>
                                        </p:attrNameLst>
                                      </p:cBhvr>
                                      <p:to>
                                        <p:strVal val="visible"/>
                                      </p:to>
                                    </p:set>
                                    <p:animEffect transition="in" filter="fade">
                                      <p:cBhvr>
                                        <p:cTn id="135" dur="2000"/>
                                        <p:tgtEl>
                                          <p:spTgt spid="18"/>
                                        </p:tgtEl>
                                      </p:cBhvr>
                                    </p:animEffect>
                                  </p:childTnLst>
                                </p:cTn>
                              </p:par>
                            </p:childTnLst>
                          </p:cTn>
                        </p:par>
                        <p:par>
                          <p:cTn id="136" fill="hold">
                            <p:stCondLst>
                              <p:cond delay="88400"/>
                            </p:stCondLst>
                            <p:childTnLst>
                              <p:par>
                                <p:cTn id="137" presetID="10" presetClass="exit" presetSubtype="0" fill="hold" grpId="1" nodeType="afterEffect">
                                  <p:stCondLst>
                                    <p:cond delay="9000"/>
                                  </p:stCondLst>
                                  <p:iterate type="lt">
                                    <p:tmPct val="0"/>
                                  </p:iterate>
                                  <p:childTnLst>
                                    <p:animEffect transition="out" filter="fade">
                                      <p:cBhvr>
                                        <p:cTn id="138" dur="2000"/>
                                        <p:tgtEl>
                                          <p:spTgt spid="18"/>
                                        </p:tgtEl>
                                      </p:cBhvr>
                                    </p:animEffect>
                                    <p:set>
                                      <p:cBhvr>
                                        <p:cTn id="139"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6" grpId="0"/>
      <p:bldP spid="6" grpId="1"/>
      <p:bldP spid="7" grpId="0"/>
      <p:bldP spid="7" grpId="1"/>
      <p:bldP spid="11" grpId="0" animBg="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0"/>
            <a:ext cx="9125013" cy="923330"/>
          </a:xfrm>
          <a:prstGeom prst="rect">
            <a:avLst/>
          </a:prstGeom>
          <a:noFill/>
        </p:spPr>
        <p:txBody>
          <a:bodyPr wrap="square" rtlCol="0">
            <a:spAutoFit/>
          </a:bodyPr>
          <a:lstStyle/>
          <a:p>
            <a:r>
              <a:rPr lang="en-US" b="1" i="1" dirty="0" smtClean="0">
                <a:solidFill>
                  <a:srgbClr val="C00000"/>
                </a:solidFill>
              </a:rPr>
              <a:t>For my society I need people who</a:t>
            </a:r>
          </a:p>
          <a:p>
            <a:r>
              <a:rPr lang="en-US" b="1" dirty="0" smtClean="0">
                <a:solidFill>
                  <a:schemeClr val="bg2">
                    <a:lumMod val="25000"/>
                  </a:schemeClr>
                </a:solidFill>
              </a:rPr>
              <a:t>can take initiatives, have courage to stand against wrong, have the ability to manage people, can generate innovative ideas, have long term vision </a:t>
            </a:r>
            <a:endParaRPr lang="en-US" b="1" dirty="0">
              <a:solidFill>
                <a:schemeClr val="bg2">
                  <a:lumMod val="25000"/>
                </a:schemeClr>
              </a:solidFill>
            </a:endParaRPr>
          </a:p>
        </p:txBody>
      </p:sp>
      <p:sp>
        <p:nvSpPr>
          <p:cNvPr id="5" name="TextBox 4"/>
          <p:cNvSpPr txBox="1"/>
          <p:nvPr/>
        </p:nvSpPr>
        <p:spPr>
          <a:xfrm>
            <a:off x="0" y="621268"/>
            <a:ext cx="2667000" cy="369332"/>
          </a:xfrm>
          <a:prstGeom prst="rect">
            <a:avLst/>
          </a:prstGeom>
          <a:noFill/>
        </p:spPr>
        <p:txBody>
          <a:bodyPr wrap="square" rtlCol="0">
            <a:spAutoFit/>
          </a:bodyPr>
          <a:lstStyle/>
          <a:p>
            <a:r>
              <a:rPr lang="en-US" b="1" dirty="0" smtClean="0">
                <a:solidFill>
                  <a:schemeClr val="bg2">
                    <a:lumMod val="25000"/>
                  </a:schemeClr>
                </a:solidFill>
              </a:rPr>
              <a:t>can take initiatives </a:t>
            </a:r>
          </a:p>
        </p:txBody>
      </p:sp>
      <p:sp>
        <p:nvSpPr>
          <p:cNvPr id="6" name="TextBox 5"/>
          <p:cNvSpPr txBox="1"/>
          <p:nvPr/>
        </p:nvSpPr>
        <p:spPr>
          <a:xfrm>
            <a:off x="2209800" y="621268"/>
            <a:ext cx="3810000" cy="369332"/>
          </a:xfrm>
          <a:prstGeom prst="rect">
            <a:avLst/>
          </a:prstGeom>
          <a:noFill/>
        </p:spPr>
        <p:txBody>
          <a:bodyPr wrap="square" rtlCol="0">
            <a:spAutoFit/>
          </a:bodyPr>
          <a:lstStyle/>
          <a:p>
            <a:r>
              <a:rPr lang="en-US" b="1" dirty="0" smtClean="0">
                <a:solidFill>
                  <a:schemeClr val="bg2">
                    <a:lumMod val="25000"/>
                  </a:schemeClr>
                </a:solidFill>
              </a:rPr>
              <a:t>can generate innovative ideas</a:t>
            </a:r>
          </a:p>
        </p:txBody>
      </p:sp>
      <p:sp>
        <p:nvSpPr>
          <p:cNvPr id="7" name="TextBox 6"/>
          <p:cNvSpPr txBox="1"/>
          <p:nvPr/>
        </p:nvSpPr>
        <p:spPr>
          <a:xfrm>
            <a:off x="5638800" y="621268"/>
            <a:ext cx="3124200" cy="369332"/>
          </a:xfrm>
          <a:prstGeom prst="rect">
            <a:avLst/>
          </a:prstGeom>
          <a:noFill/>
        </p:spPr>
        <p:txBody>
          <a:bodyPr wrap="square" rtlCol="0">
            <a:spAutoFit/>
          </a:bodyPr>
          <a:lstStyle/>
          <a:p>
            <a:r>
              <a:rPr lang="en-US" b="1" dirty="0" smtClean="0">
                <a:solidFill>
                  <a:schemeClr val="bg2">
                    <a:lumMod val="25000"/>
                  </a:schemeClr>
                </a:solidFill>
              </a:rPr>
              <a:t>have courage to take risks</a:t>
            </a:r>
          </a:p>
        </p:txBody>
      </p:sp>
      <p:sp>
        <p:nvSpPr>
          <p:cNvPr id="9" name="TextBox 8"/>
          <p:cNvSpPr txBox="1"/>
          <p:nvPr/>
        </p:nvSpPr>
        <p:spPr>
          <a:xfrm>
            <a:off x="0" y="926068"/>
            <a:ext cx="3810000" cy="369332"/>
          </a:xfrm>
          <a:prstGeom prst="rect">
            <a:avLst/>
          </a:prstGeom>
          <a:noFill/>
        </p:spPr>
        <p:txBody>
          <a:bodyPr wrap="square" rtlCol="0">
            <a:spAutoFit/>
          </a:bodyPr>
          <a:lstStyle/>
          <a:p>
            <a:r>
              <a:rPr lang="en-US" b="1" dirty="0" smtClean="0">
                <a:solidFill>
                  <a:schemeClr val="bg2">
                    <a:lumMod val="25000"/>
                  </a:schemeClr>
                </a:solidFill>
              </a:rPr>
              <a:t>have ability to manage people</a:t>
            </a:r>
          </a:p>
        </p:txBody>
      </p:sp>
      <p:sp>
        <p:nvSpPr>
          <p:cNvPr id="10" name="TextBox 9"/>
          <p:cNvSpPr txBox="1"/>
          <p:nvPr/>
        </p:nvSpPr>
        <p:spPr>
          <a:xfrm>
            <a:off x="3505200" y="914400"/>
            <a:ext cx="3810000" cy="369332"/>
          </a:xfrm>
          <a:prstGeom prst="rect">
            <a:avLst/>
          </a:prstGeom>
          <a:noFill/>
        </p:spPr>
        <p:txBody>
          <a:bodyPr wrap="square" rtlCol="0">
            <a:spAutoFit/>
          </a:bodyPr>
          <a:lstStyle/>
          <a:p>
            <a:r>
              <a:rPr lang="en-US" b="1" dirty="0" smtClean="0">
                <a:solidFill>
                  <a:schemeClr val="bg2">
                    <a:lumMod val="25000"/>
                  </a:schemeClr>
                </a:solidFill>
              </a:rPr>
              <a:t>have long term vision</a:t>
            </a:r>
          </a:p>
        </p:txBody>
      </p:sp>
      <p:sp>
        <p:nvSpPr>
          <p:cNvPr id="11" name="TextBox 10"/>
          <p:cNvSpPr txBox="1"/>
          <p:nvPr/>
        </p:nvSpPr>
        <p:spPr>
          <a:xfrm>
            <a:off x="4114800" y="1752600"/>
            <a:ext cx="3810000" cy="369332"/>
          </a:xfrm>
          <a:prstGeom prst="rect">
            <a:avLst/>
          </a:prstGeom>
          <a:noFill/>
        </p:spPr>
        <p:txBody>
          <a:bodyPr wrap="square" rtlCol="0">
            <a:spAutoFit/>
          </a:bodyPr>
          <a:lstStyle/>
          <a:p>
            <a:r>
              <a:rPr lang="en-US" b="1" dirty="0" smtClean="0">
                <a:solidFill>
                  <a:schemeClr val="bg2">
                    <a:lumMod val="25000"/>
                  </a:schemeClr>
                </a:solidFill>
              </a:rPr>
              <a:t>stand against wrong</a:t>
            </a:r>
          </a:p>
        </p:txBody>
      </p:sp>
      <p:sp>
        <p:nvSpPr>
          <p:cNvPr id="12" name="TextBox 11"/>
          <p:cNvSpPr txBox="1"/>
          <p:nvPr/>
        </p:nvSpPr>
        <p:spPr>
          <a:xfrm>
            <a:off x="-76200" y="381000"/>
            <a:ext cx="9125013" cy="923330"/>
          </a:xfrm>
          <a:prstGeom prst="rect">
            <a:avLst/>
          </a:prstGeom>
          <a:noFill/>
        </p:spPr>
        <p:txBody>
          <a:bodyPr wrap="square" rtlCol="0">
            <a:spAutoFit/>
          </a:bodyPr>
          <a:lstStyle/>
          <a:p>
            <a:r>
              <a:rPr lang="en-US" b="1" i="1" dirty="0" smtClean="0">
                <a:solidFill>
                  <a:srgbClr val="C00000"/>
                </a:solidFill>
              </a:rPr>
              <a:t> For my business I need people who</a:t>
            </a:r>
          </a:p>
          <a:p>
            <a:r>
              <a:rPr lang="en-US" b="1" i="1" dirty="0" smtClean="0">
                <a:solidFill>
                  <a:srgbClr val="C00000"/>
                </a:solidFill>
              </a:rPr>
              <a:t>                              </a:t>
            </a:r>
            <a:r>
              <a:rPr lang="en-US" b="1" dirty="0" smtClean="0">
                <a:solidFill>
                  <a:schemeClr val="bg2">
                    <a:lumMod val="25000"/>
                  </a:schemeClr>
                </a:solidFill>
              </a:rPr>
              <a:t>,                                              ,                                        , </a:t>
            </a:r>
          </a:p>
          <a:p>
            <a:r>
              <a:rPr lang="en-US" b="1" dirty="0" smtClean="0">
                <a:solidFill>
                  <a:schemeClr val="bg2">
                    <a:lumMod val="25000"/>
                  </a:schemeClr>
                </a:solidFill>
              </a:rPr>
              <a:t>                                               ,</a:t>
            </a:r>
          </a:p>
        </p:txBody>
      </p:sp>
      <p:sp>
        <p:nvSpPr>
          <p:cNvPr id="14" name="Left Arrow 13"/>
          <p:cNvSpPr/>
          <p:nvPr/>
        </p:nvSpPr>
        <p:spPr>
          <a:xfrm>
            <a:off x="3657600" y="3962400"/>
            <a:ext cx="1295400" cy="533400"/>
          </a:xfrm>
          <a:prstGeom prst="leftArrow">
            <a:avLst/>
          </a:prstGeom>
          <a:solidFill>
            <a:schemeClr val="bg1"/>
          </a:solidFill>
          <a:ln>
            <a:solidFill>
              <a:srgbClr val="175C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www.theleaderforge.com/wp-content/uploads/2011/12/leader2.jpg"/>
          <p:cNvPicPr>
            <a:picLocks noChangeAspect="1" noChangeArrowheads="1"/>
          </p:cNvPicPr>
          <p:nvPr/>
        </p:nvPicPr>
        <p:blipFill>
          <a:blip r:embed="rId2">
            <a:clrChange>
              <a:clrFrom>
                <a:srgbClr val="FFFFFF"/>
              </a:clrFrom>
              <a:clrTo>
                <a:srgbClr val="FFFFFF">
                  <a:alpha val="0"/>
                </a:srgbClr>
              </a:clrTo>
            </a:clrChange>
          </a:blip>
          <a:srcRect l="5647" t="37647" r="5882" b="5882"/>
          <a:stretch>
            <a:fillRect/>
          </a:stretch>
        </p:blipFill>
        <p:spPr bwMode="auto">
          <a:xfrm>
            <a:off x="76200" y="2362200"/>
            <a:ext cx="3581400" cy="2286000"/>
          </a:xfrm>
          <a:prstGeom prst="rect">
            <a:avLst/>
          </a:prstGeom>
          <a:noFill/>
        </p:spPr>
      </p:pic>
    </p:spTree>
  </p:cSld>
  <p:clrMapOvr>
    <a:masterClrMapping/>
  </p:clrMapOvr>
  <p:transition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10000"/>
                            </p:stCondLst>
                            <p:childTnLst>
                              <p:par>
                                <p:cTn id="9" presetID="10" presetClass="exit" presetSubtype="0" fill="hold" grpId="0" nodeType="afterEffect">
                                  <p:stCondLst>
                                    <p:cond delay="0"/>
                                  </p:stCondLst>
                                  <p:childTnLst>
                                    <p:animEffect transition="out" filter="fade">
                                      <p:cBhvr>
                                        <p:cTn id="10" dur="2000"/>
                                        <p:tgtEl>
                                          <p:spTgt spid="12"/>
                                        </p:tgtEl>
                                      </p:cBhvr>
                                    </p:animEffect>
                                    <p:set>
                                      <p:cBhvr>
                                        <p:cTn id="11" dur="1" fill="hold">
                                          <p:stCondLst>
                                            <p:cond delay="1999"/>
                                          </p:stCondLst>
                                        </p:cTn>
                                        <p:tgtEl>
                                          <p:spTgt spid="12"/>
                                        </p:tgtEl>
                                        <p:attrNameLst>
                                          <p:attrName>style.visibility</p:attrName>
                                        </p:attrNameLst>
                                      </p:cBhvr>
                                      <p:to>
                                        <p:strVal val="hidden"/>
                                      </p:to>
                                    </p:set>
                                  </p:childTnLst>
                                </p:cTn>
                              </p:par>
                              <p:par>
                                <p:cTn id="12" presetID="42" presetClass="path" presetSubtype="0" accel="50000" decel="50000" fill="hold" grpId="1" nodeType="withEffect">
                                  <p:stCondLst>
                                    <p:cond delay="0"/>
                                  </p:stCondLst>
                                  <p:childTnLst>
                                    <p:animMotion origin="layout" path="M -3.33333E-6 -3.67253E-6 L 0.5875 0.46161 " pathEditMode="fixed" rAng="0" ptsTypes="AA">
                                      <p:cBhvr>
                                        <p:cTn id="13" dur="2000" fill="hold"/>
                                        <p:tgtEl>
                                          <p:spTgt spid="5"/>
                                        </p:tgtEl>
                                        <p:attrNameLst>
                                          <p:attrName>ppt_x</p:attrName>
                                          <p:attrName>ppt_y</p:attrName>
                                        </p:attrNameLst>
                                      </p:cBhvr>
                                      <p:rCtr x="294" y="231"/>
                                    </p:animMotion>
                                  </p:childTnLst>
                                </p:cTn>
                              </p:par>
                              <p:par>
                                <p:cTn id="14" presetID="42" presetClass="path" presetSubtype="0" accel="50000" decel="50000" fill="hold" grpId="1" nodeType="withEffect">
                                  <p:stCondLst>
                                    <p:cond delay="0"/>
                                  </p:stCondLst>
                                  <p:childTnLst>
                                    <p:animMotion origin="layout" path="M 0 -2.54394E-6 L 0.30833 0.6043 " pathEditMode="fixed" rAng="0" ptsTypes="AA">
                                      <p:cBhvr>
                                        <p:cTn id="15" dur="2000" fill="hold"/>
                                        <p:tgtEl>
                                          <p:spTgt spid="6"/>
                                        </p:tgtEl>
                                        <p:attrNameLst>
                                          <p:attrName>ppt_x</p:attrName>
                                          <p:attrName>ppt_y</p:attrName>
                                        </p:attrNameLst>
                                      </p:cBhvr>
                                      <p:rCtr x="154" y="302"/>
                                    </p:animMotion>
                                  </p:childTnLst>
                                </p:cTn>
                              </p:par>
                              <p:par>
                                <p:cTn id="16" presetID="42" presetClass="path" presetSubtype="0" accel="50000" decel="50000" fill="hold" grpId="1" nodeType="withEffect">
                                  <p:stCondLst>
                                    <p:cond delay="0"/>
                                  </p:stCondLst>
                                  <p:childTnLst>
                                    <p:animMotion origin="layout" path="M 0 0.02012 L -0.0625 0.38229 " pathEditMode="fixed" rAng="0" ptsTypes="AA">
                                      <p:cBhvr>
                                        <p:cTn id="17" dur="2000" fill="hold"/>
                                        <p:tgtEl>
                                          <p:spTgt spid="7"/>
                                        </p:tgtEl>
                                        <p:attrNameLst>
                                          <p:attrName>ppt_x</p:attrName>
                                          <p:attrName>ppt_y</p:attrName>
                                        </p:attrNameLst>
                                      </p:cBhvr>
                                      <p:rCtr x="-31" y="181"/>
                                    </p:animMotion>
                                  </p:childTnLst>
                                </p:cTn>
                              </p:par>
                              <p:par>
                                <p:cTn id="18" presetID="42" presetClass="path" presetSubtype="0" accel="50000" decel="50000" fill="hold" grpId="1" nodeType="withEffect">
                                  <p:stCondLst>
                                    <p:cond delay="0"/>
                                  </p:stCondLst>
                                  <p:childTnLst>
                                    <p:animMotion origin="layout" path="M -3.33333E-6 4.12581E-6 L 0.58334 0.49329 " pathEditMode="fixed" rAng="0" ptsTypes="AA">
                                      <p:cBhvr>
                                        <p:cTn id="19" dur="2000" fill="hold"/>
                                        <p:tgtEl>
                                          <p:spTgt spid="9"/>
                                        </p:tgtEl>
                                        <p:attrNameLst>
                                          <p:attrName>ppt_x</p:attrName>
                                          <p:attrName>ppt_y</p:attrName>
                                        </p:attrNameLst>
                                      </p:cBhvr>
                                      <p:rCtr x="292" y="247"/>
                                    </p:animMotion>
                                  </p:childTnLst>
                                </p:cTn>
                              </p:par>
                              <p:par>
                                <p:cTn id="20" presetID="42" presetClass="path" presetSubtype="0" accel="50000" decel="50000" fill="hold" grpId="1" nodeType="withEffect">
                                  <p:stCondLst>
                                    <p:cond delay="0"/>
                                  </p:stCondLst>
                                  <p:childTnLst>
                                    <p:animMotion origin="layout" path="M 3.33333E-6 2.99722E-6 L 0.11666 0.63922 " pathEditMode="fixed" rAng="0" ptsTypes="AA">
                                      <p:cBhvr>
                                        <p:cTn id="21" dur="2000" fill="hold"/>
                                        <p:tgtEl>
                                          <p:spTgt spid="10"/>
                                        </p:tgtEl>
                                        <p:attrNameLst>
                                          <p:attrName>ppt_x</p:attrName>
                                          <p:attrName>ppt_y</p:attrName>
                                        </p:attrNameLst>
                                      </p:cBhvr>
                                      <p:rCtr x="58" y="320"/>
                                    </p:animMotion>
                                  </p:childTnLst>
                                </p:cTn>
                              </p:par>
                              <p:par>
                                <p:cTn id="22" presetID="10" presetClass="exit" presetSubtype="0" fill="hold" grpId="1" nodeType="withEffect">
                                  <p:stCondLst>
                                    <p:cond delay="8000"/>
                                  </p:stCondLst>
                                  <p:childTnLst>
                                    <p:animEffect transition="out" filter="fade">
                                      <p:cBhvr>
                                        <p:cTn id="23" dur="2000"/>
                                        <p:tgtEl>
                                          <p:spTgt spid="4"/>
                                        </p:tgtEl>
                                      </p:cBhvr>
                                    </p:animEffect>
                                    <p:set>
                                      <p:cBhvr>
                                        <p:cTn id="24" dur="1" fill="hold">
                                          <p:stCondLst>
                                            <p:cond delay="1999"/>
                                          </p:stCondLst>
                                        </p:cTn>
                                        <p:tgtEl>
                                          <p:spTgt spid="4"/>
                                        </p:tgtEl>
                                        <p:attrNameLst>
                                          <p:attrName>style.visibility</p:attrName>
                                        </p:attrNameLst>
                                      </p:cBhvr>
                                      <p:to>
                                        <p:strVal val="hidden"/>
                                      </p:to>
                                    </p:set>
                                  </p:childTnLst>
                                </p:cTn>
                              </p:par>
                              <p:par>
                                <p:cTn id="25" presetID="10" presetClass="entr" presetSubtype="0" fill="hold" grpId="0" nodeType="withEffect">
                                  <p:stCondLst>
                                    <p:cond delay="8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42" presetClass="path" presetSubtype="0" accel="50000" decel="50000" fill="hold" grpId="1" nodeType="withEffect">
                                  <p:stCondLst>
                                    <p:cond delay="8000"/>
                                  </p:stCondLst>
                                  <p:childTnLst>
                                    <p:animMotion origin="layout" path="M -3.33333E-6 3.83904E-6 L 0.05 0.12858 " pathEditMode="fixed" rAng="0" ptsTypes="AA">
                                      <p:cBhvr>
                                        <p:cTn id="29" dur="2000" fill="hold"/>
                                        <p:tgtEl>
                                          <p:spTgt spid="11"/>
                                        </p:tgtEl>
                                        <p:attrNameLst>
                                          <p:attrName>ppt_x</p:attrName>
                                          <p:attrName>ppt_y</p:attrName>
                                        </p:attrNameLst>
                                      </p:cBhvr>
                                      <p:rCtr x="25" y="64"/>
                                    </p:animMotion>
                                  </p:childTnLst>
                                </p:cTn>
                              </p:par>
                              <p:par>
                                <p:cTn id="30" presetID="55" presetClass="entr" presetSubtype="0" fill="hold" grpId="0" nodeType="withEffect">
                                  <p:stCondLst>
                                    <p:cond delay="90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childTnLst>
                          </p:cTn>
                        </p:par>
                        <p:par>
                          <p:cTn id="35" fill="hold">
                            <p:stCondLst>
                              <p:cond delay="20000"/>
                            </p:stCondLst>
                            <p:childTnLst>
                              <p:par>
                                <p:cTn id="36" presetID="55" presetClass="entr" presetSubtype="0" fill="hold" nodeType="afterEffect">
                                  <p:stCondLst>
                                    <p:cond delay="0"/>
                                  </p:stCondLst>
                                  <p:childTnLst>
                                    <p:set>
                                      <p:cBhvr>
                                        <p:cTn id="37" dur="1" fill="hold">
                                          <p:stCondLst>
                                            <p:cond delay="0"/>
                                          </p:stCondLst>
                                        </p:cTn>
                                        <p:tgtEl>
                                          <p:spTgt spid="3074"/>
                                        </p:tgtEl>
                                        <p:attrNameLst>
                                          <p:attrName>style.visibility</p:attrName>
                                        </p:attrNameLst>
                                      </p:cBhvr>
                                      <p:to>
                                        <p:strVal val="visible"/>
                                      </p:to>
                                    </p:set>
                                    <p:anim calcmode="lin" valueType="num">
                                      <p:cBhvr>
                                        <p:cTn id="38" dur="1000" fill="hold"/>
                                        <p:tgtEl>
                                          <p:spTgt spid="3074"/>
                                        </p:tgtEl>
                                        <p:attrNameLst>
                                          <p:attrName>ppt_w</p:attrName>
                                        </p:attrNameLst>
                                      </p:cBhvr>
                                      <p:tavLst>
                                        <p:tav tm="0">
                                          <p:val>
                                            <p:strVal val="#ppt_w*0.70"/>
                                          </p:val>
                                        </p:tav>
                                        <p:tav tm="100000">
                                          <p:val>
                                            <p:strVal val="#ppt_w"/>
                                          </p:val>
                                        </p:tav>
                                      </p:tavLst>
                                    </p:anim>
                                    <p:anim calcmode="lin" valueType="num">
                                      <p:cBhvr>
                                        <p:cTn id="39" dur="1000" fill="hold"/>
                                        <p:tgtEl>
                                          <p:spTgt spid="3074"/>
                                        </p:tgtEl>
                                        <p:attrNameLst>
                                          <p:attrName>ppt_h</p:attrName>
                                        </p:attrNameLst>
                                      </p:cBhvr>
                                      <p:tavLst>
                                        <p:tav tm="0">
                                          <p:val>
                                            <p:strVal val="#ppt_h"/>
                                          </p:val>
                                        </p:tav>
                                        <p:tav tm="100000">
                                          <p:val>
                                            <p:strVal val="#ppt_h"/>
                                          </p:val>
                                        </p:tav>
                                      </p:tavLst>
                                    </p:anim>
                                    <p:animEffect transition="in" filter="fade">
                                      <p:cBhvr>
                                        <p:cTn id="4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1"/>
      <p:bldP spid="6" grpId="1"/>
      <p:bldP spid="7" grpId="1"/>
      <p:bldP spid="9" grpId="1"/>
      <p:bldP spid="10" grpId="1"/>
      <p:bldP spid="11" grpId="0"/>
      <p:bldP spid="11" grpId="1"/>
      <p:bldP spid="12"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678668"/>
            <a:ext cx="6784230" cy="369332"/>
          </a:xfrm>
          <a:prstGeom prst="rect">
            <a:avLst/>
          </a:prstGeom>
          <a:noFill/>
        </p:spPr>
        <p:txBody>
          <a:bodyPr wrap="none" rtlCol="0">
            <a:spAutoFit/>
          </a:bodyPr>
          <a:lstStyle/>
          <a:p>
            <a:r>
              <a:rPr lang="en-US" b="1" dirty="0" smtClean="0">
                <a:solidFill>
                  <a:srgbClr val="C00000"/>
                </a:solidFill>
              </a:rPr>
              <a:t>Okay ! So what does it take to become an effective leader?</a:t>
            </a:r>
            <a:endParaRPr lang="en-US" b="1" dirty="0">
              <a:solidFill>
                <a:srgbClr val="C00000"/>
              </a:solidFill>
            </a:endParaRPr>
          </a:p>
        </p:txBody>
      </p:sp>
      <p:sp>
        <p:nvSpPr>
          <p:cNvPr id="3" name="TextBox 2"/>
          <p:cNvSpPr txBox="1"/>
          <p:nvPr/>
        </p:nvSpPr>
        <p:spPr>
          <a:xfrm>
            <a:off x="2133600" y="2667000"/>
            <a:ext cx="5219699" cy="369332"/>
          </a:xfrm>
          <a:prstGeom prst="rect">
            <a:avLst/>
          </a:prstGeom>
          <a:noFill/>
        </p:spPr>
        <p:txBody>
          <a:bodyPr wrap="none" rtlCol="0">
            <a:spAutoFit/>
          </a:bodyPr>
          <a:lstStyle/>
          <a:p>
            <a:r>
              <a:rPr lang="en-US" b="1" dirty="0" smtClean="0">
                <a:solidFill>
                  <a:srgbClr val="C00000"/>
                </a:solidFill>
              </a:rPr>
              <a:t>Are leaders only born? Can leaders be made?</a:t>
            </a:r>
            <a:endParaRPr lang="en-US" b="1" dirty="0">
              <a:solidFill>
                <a:srgbClr val="C00000"/>
              </a:solidFill>
            </a:endParaRPr>
          </a:p>
        </p:txBody>
      </p:sp>
      <p:sp>
        <p:nvSpPr>
          <p:cNvPr id="4" name="TextBox 3"/>
          <p:cNvSpPr txBox="1"/>
          <p:nvPr/>
        </p:nvSpPr>
        <p:spPr>
          <a:xfrm>
            <a:off x="822776" y="762000"/>
            <a:ext cx="7635424" cy="369332"/>
          </a:xfrm>
          <a:prstGeom prst="rect">
            <a:avLst/>
          </a:prstGeom>
          <a:noFill/>
        </p:spPr>
        <p:txBody>
          <a:bodyPr wrap="none" rtlCol="0">
            <a:spAutoFit/>
          </a:bodyPr>
          <a:lstStyle/>
          <a:p>
            <a:r>
              <a:rPr lang="en-US" b="1" dirty="0" smtClean="0">
                <a:solidFill>
                  <a:schemeClr val="bg2">
                    <a:lumMod val="25000"/>
                  </a:schemeClr>
                </a:solidFill>
              </a:rPr>
              <a:t>A lot of research has been done to answer – Can leaders be made?</a:t>
            </a:r>
          </a:p>
        </p:txBody>
      </p:sp>
      <p:sp>
        <p:nvSpPr>
          <p:cNvPr id="5" name="TextBox 4"/>
          <p:cNvSpPr txBox="1"/>
          <p:nvPr/>
        </p:nvSpPr>
        <p:spPr>
          <a:xfrm>
            <a:off x="1567484" y="1078468"/>
            <a:ext cx="5976316" cy="369332"/>
          </a:xfrm>
          <a:prstGeom prst="rect">
            <a:avLst/>
          </a:prstGeom>
          <a:noFill/>
        </p:spPr>
        <p:txBody>
          <a:bodyPr wrap="none" rtlCol="0">
            <a:spAutoFit/>
          </a:bodyPr>
          <a:lstStyle/>
          <a:p>
            <a:r>
              <a:rPr lang="en-US" b="1" dirty="0" smtClean="0">
                <a:solidFill>
                  <a:schemeClr val="bg2">
                    <a:lumMod val="25000"/>
                  </a:schemeClr>
                </a:solidFill>
              </a:rPr>
              <a:t>And the answer to which most people agree is- YES</a:t>
            </a:r>
          </a:p>
        </p:txBody>
      </p:sp>
      <p:sp>
        <p:nvSpPr>
          <p:cNvPr id="6" name="TextBox 5"/>
          <p:cNvSpPr txBox="1"/>
          <p:nvPr/>
        </p:nvSpPr>
        <p:spPr>
          <a:xfrm>
            <a:off x="2133600" y="2514600"/>
            <a:ext cx="1342034" cy="369332"/>
          </a:xfrm>
          <a:prstGeom prst="rect">
            <a:avLst/>
          </a:prstGeom>
          <a:noFill/>
        </p:spPr>
        <p:txBody>
          <a:bodyPr wrap="none" rtlCol="0">
            <a:spAutoFit/>
          </a:bodyPr>
          <a:lstStyle/>
          <a:p>
            <a:r>
              <a:rPr lang="en-US" b="1" dirty="0" smtClean="0">
                <a:solidFill>
                  <a:srgbClr val="C00000"/>
                </a:solidFill>
              </a:rPr>
              <a:t>BUT HOW?</a:t>
            </a:r>
            <a:endParaRPr lang="en-US" b="1" dirty="0">
              <a:solidFill>
                <a:srgbClr val="C00000"/>
              </a:solidFill>
            </a:endParaRPr>
          </a:p>
        </p:txBody>
      </p:sp>
      <p:sp>
        <p:nvSpPr>
          <p:cNvPr id="7" name="TextBox 6"/>
          <p:cNvSpPr txBox="1"/>
          <p:nvPr/>
        </p:nvSpPr>
        <p:spPr>
          <a:xfrm>
            <a:off x="3134933" y="773668"/>
            <a:ext cx="2961067" cy="369332"/>
          </a:xfrm>
          <a:prstGeom prst="rect">
            <a:avLst/>
          </a:prstGeom>
          <a:noFill/>
        </p:spPr>
        <p:txBody>
          <a:bodyPr wrap="none" rtlCol="0">
            <a:spAutoFit/>
          </a:bodyPr>
          <a:lstStyle/>
          <a:p>
            <a:r>
              <a:rPr lang="en-US" b="1" dirty="0" smtClean="0">
                <a:solidFill>
                  <a:schemeClr val="bg2">
                    <a:lumMod val="25000"/>
                  </a:schemeClr>
                </a:solidFill>
              </a:rPr>
              <a:t>Yes leaders can be made</a:t>
            </a:r>
          </a:p>
        </p:txBody>
      </p:sp>
      <p:sp>
        <p:nvSpPr>
          <p:cNvPr id="8" name="TextBox 7"/>
          <p:cNvSpPr txBox="1"/>
          <p:nvPr/>
        </p:nvSpPr>
        <p:spPr>
          <a:xfrm>
            <a:off x="533400" y="2667000"/>
            <a:ext cx="8289449" cy="369332"/>
          </a:xfrm>
          <a:prstGeom prst="rect">
            <a:avLst/>
          </a:prstGeom>
          <a:noFill/>
        </p:spPr>
        <p:txBody>
          <a:bodyPr wrap="none" rtlCol="0">
            <a:spAutoFit/>
          </a:bodyPr>
          <a:lstStyle/>
          <a:p>
            <a:pPr algn="ctr"/>
            <a:r>
              <a:rPr lang="en-US" b="1" dirty="0" smtClean="0">
                <a:solidFill>
                  <a:schemeClr val="bg2">
                    <a:lumMod val="25000"/>
                  </a:schemeClr>
                </a:solidFill>
              </a:rPr>
              <a:t>By studying behavior, habits, and traits of strong and effective leaders  </a:t>
            </a:r>
            <a:endParaRPr lang="en-US" b="1" dirty="0">
              <a:solidFill>
                <a:schemeClr val="bg2">
                  <a:lumMod val="25000"/>
                </a:schemeClr>
              </a:solidFill>
            </a:endParaRPr>
          </a:p>
        </p:txBody>
      </p:sp>
      <p:sp>
        <p:nvSpPr>
          <p:cNvPr id="9" name="TextBox 8"/>
          <p:cNvSpPr txBox="1"/>
          <p:nvPr/>
        </p:nvSpPr>
        <p:spPr>
          <a:xfrm>
            <a:off x="1705457" y="2678668"/>
            <a:ext cx="5990743" cy="369332"/>
          </a:xfrm>
          <a:prstGeom prst="rect">
            <a:avLst/>
          </a:prstGeom>
          <a:noFill/>
        </p:spPr>
        <p:txBody>
          <a:bodyPr wrap="none" rtlCol="0">
            <a:spAutoFit/>
          </a:bodyPr>
          <a:lstStyle/>
          <a:p>
            <a:pPr algn="ctr"/>
            <a:r>
              <a:rPr lang="en-US" b="1" dirty="0" smtClean="0">
                <a:solidFill>
                  <a:schemeClr val="bg2">
                    <a:lumMod val="25000"/>
                  </a:schemeClr>
                </a:solidFill>
              </a:rPr>
              <a:t>Identifying what did they do </a:t>
            </a:r>
            <a:r>
              <a:rPr lang="en-US" b="1" i="1" dirty="0" smtClean="0">
                <a:solidFill>
                  <a:schemeClr val="bg2">
                    <a:lumMod val="25000"/>
                  </a:schemeClr>
                </a:solidFill>
              </a:rPr>
              <a:t>different</a:t>
            </a:r>
            <a:r>
              <a:rPr lang="en-US" b="1" dirty="0" smtClean="0">
                <a:solidFill>
                  <a:schemeClr val="bg2">
                    <a:lumMod val="25000"/>
                  </a:schemeClr>
                </a:solidFill>
              </a:rPr>
              <a:t> than others?</a:t>
            </a:r>
            <a:endParaRPr lang="en-US" b="1" dirty="0">
              <a:solidFill>
                <a:schemeClr val="bg2">
                  <a:lumMod val="25000"/>
                </a:schemeClr>
              </a:solidFill>
            </a:endParaRPr>
          </a:p>
        </p:txBody>
      </p:sp>
      <p:sp>
        <p:nvSpPr>
          <p:cNvPr id="10" name="TextBox 9"/>
          <p:cNvSpPr txBox="1"/>
          <p:nvPr/>
        </p:nvSpPr>
        <p:spPr>
          <a:xfrm>
            <a:off x="1333046" y="2667000"/>
            <a:ext cx="6744154" cy="369332"/>
          </a:xfrm>
          <a:prstGeom prst="rect">
            <a:avLst/>
          </a:prstGeom>
          <a:noFill/>
        </p:spPr>
        <p:txBody>
          <a:bodyPr wrap="none" rtlCol="0">
            <a:spAutoFit/>
          </a:bodyPr>
          <a:lstStyle/>
          <a:p>
            <a:r>
              <a:rPr lang="en-US" b="1" dirty="0" smtClean="0">
                <a:solidFill>
                  <a:schemeClr val="bg2">
                    <a:lumMod val="25000"/>
                  </a:schemeClr>
                </a:solidFill>
              </a:rPr>
              <a:t>And embracing the qualities that made them great leaders</a:t>
            </a:r>
            <a:endParaRPr lang="en-US" b="1" dirty="0">
              <a:solidFill>
                <a:schemeClr val="bg2">
                  <a:lumMod val="25000"/>
                </a:schemeClr>
              </a:solidFill>
            </a:endParaRPr>
          </a:p>
        </p:txBody>
      </p:sp>
    </p:spTree>
  </p:cSld>
  <p:clrMapOvr>
    <a:masterClrMapping/>
  </p:clrMapOvr>
  <p:transition advClick="0" advTm="4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2" presetClass="exit" presetSubtype="4" fill="hold" grpId="1" nodeType="afterEffect">
                                  <p:stCondLst>
                                    <p:cond delay="7000"/>
                                  </p:stCondLst>
                                  <p:childTnLst>
                                    <p:animEffect transition="out" filter="slide(fromBottom)">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par>
                          <p:cTn id="12" fill="hold">
                            <p:stCondLst>
                              <p:cond delay="9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11500"/>
                            </p:stCondLst>
                            <p:childTnLst>
                              <p:par>
                                <p:cTn id="17" presetID="12" presetClass="exit" presetSubtype="4" fill="hold" grpId="1" nodeType="afterEffect">
                                  <p:stCondLst>
                                    <p:cond delay="7000"/>
                                  </p:stCondLst>
                                  <p:childTnLst>
                                    <p:animEffect transition="out" filter="slide(fromBottom)">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par>
                          <p:cTn id="20" fill="hold">
                            <p:stCondLst>
                              <p:cond delay="19000"/>
                            </p:stCondLst>
                            <p:childTnLst>
                              <p:par>
                                <p:cTn id="21" presetID="10" presetClass="entr" presetSubtype="0" fill="hold" grpId="0" nodeType="afterEffect">
                                  <p:stCondLst>
                                    <p:cond delay="2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par>
                          <p:cTn id="24" fill="hold">
                            <p:stCondLst>
                              <p:cond delay="23000"/>
                            </p:stCondLst>
                            <p:childTnLst>
                              <p:par>
                                <p:cTn id="25" presetID="55"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strVal val="#ppt_w*0.70"/>
                                          </p:val>
                                        </p:tav>
                                        <p:tav tm="100000">
                                          <p:val>
                                            <p:strVal val="#ppt_w"/>
                                          </p:val>
                                        </p:tav>
                                      </p:tavLst>
                                    </p:anim>
                                    <p:anim calcmode="lin" valueType="num">
                                      <p:cBhvr>
                                        <p:cTn id="28" dur="1000" fill="hold"/>
                                        <p:tgtEl>
                                          <p:spTgt spid="5"/>
                                        </p:tgtEl>
                                        <p:attrNameLst>
                                          <p:attrName>ppt_h</p:attrName>
                                        </p:attrNameLst>
                                      </p:cBhvr>
                                      <p:tavLst>
                                        <p:tav tm="0">
                                          <p:val>
                                            <p:strVal val="#ppt_h"/>
                                          </p:val>
                                        </p:tav>
                                        <p:tav tm="100000">
                                          <p:val>
                                            <p:strVal val="#ppt_h"/>
                                          </p:val>
                                        </p:tav>
                                      </p:tavLst>
                                    </p:anim>
                                    <p:animEffect transition="in" filter="fade">
                                      <p:cBhvr>
                                        <p:cTn id="29" dur="1000"/>
                                        <p:tgtEl>
                                          <p:spTgt spid="5"/>
                                        </p:tgtEl>
                                      </p:cBhvr>
                                    </p:animEffect>
                                  </p:childTnLst>
                                </p:cTn>
                              </p:par>
                            </p:childTnLst>
                          </p:cTn>
                        </p:par>
                        <p:par>
                          <p:cTn id="30" fill="hold">
                            <p:stCondLst>
                              <p:cond delay="24000"/>
                            </p:stCondLst>
                            <p:childTnLst>
                              <p:par>
                                <p:cTn id="31" presetID="10" presetClass="exit" presetSubtype="0" fill="hold" grpId="1" nodeType="afterEffect">
                                  <p:stCondLst>
                                    <p:cond delay="6000"/>
                                  </p:stCondLst>
                                  <p:childTnLst>
                                    <p:animEffect transition="out" filter="fade">
                                      <p:cBhvr>
                                        <p:cTn id="32" dur="2000"/>
                                        <p:tgtEl>
                                          <p:spTgt spid="4"/>
                                        </p:tgtEl>
                                      </p:cBhvr>
                                    </p:animEffect>
                                    <p:set>
                                      <p:cBhvr>
                                        <p:cTn id="33" dur="1" fill="hold">
                                          <p:stCondLst>
                                            <p:cond delay="1999"/>
                                          </p:stCondLst>
                                        </p:cTn>
                                        <p:tgtEl>
                                          <p:spTgt spid="4"/>
                                        </p:tgtEl>
                                        <p:attrNameLst>
                                          <p:attrName>style.visibility</p:attrName>
                                        </p:attrNameLst>
                                      </p:cBhvr>
                                      <p:to>
                                        <p:strVal val="hidden"/>
                                      </p:to>
                                    </p:set>
                                  </p:childTnLst>
                                </p:cTn>
                              </p:par>
                              <p:par>
                                <p:cTn id="34" presetID="10" presetClass="exit" presetSubtype="0" fill="hold" grpId="1" nodeType="withEffect">
                                  <p:stCondLst>
                                    <p:cond delay="6000"/>
                                  </p:stCondLst>
                                  <p:childTnLst>
                                    <p:animEffect transition="out" filter="fade">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childTnLst>
                          </p:cTn>
                        </p:par>
                        <p:par>
                          <p:cTn id="37" fill="hold">
                            <p:stCondLst>
                              <p:cond delay="32000"/>
                            </p:stCondLst>
                            <p:childTnLst>
                              <p:par>
                                <p:cTn id="38" presetID="55"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strVal val="#ppt_w*0.70"/>
                                          </p:val>
                                        </p:tav>
                                        <p:tav tm="100000">
                                          <p:val>
                                            <p:strVal val="#ppt_w"/>
                                          </p:val>
                                        </p:tav>
                                      </p:tavLst>
                                    </p:anim>
                                    <p:anim calcmode="lin" valueType="num">
                                      <p:cBhvr>
                                        <p:cTn id="41" dur="1000" fill="hold"/>
                                        <p:tgtEl>
                                          <p:spTgt spid="7"/>
                                        </p:tgtEl>
                                        <p:attrNameLst>
                                          <p:attrName>ppt_h</p:attrName>
                                        </p:attrNameLst>
                                      </p:cBhvr>
                                      <p:tavLst>
                                        <p:tav tm="0">
                                          <p:val>
                                            <p:strVal val="#ppt_h"/>
                                          </p:val>
                                        </p:tav>
                                        <p:tav tm="100000">
                                          <p:val>
                                            <p:strVal val="#ppt_h"/>
                                          </p:val>
                                        </p:tav>
                                      </p:tavLst>
                                    </p:anim>
                                    <p:animEffect transition="in" filter="fade">
                                      <p:cBhvr>
                                        <p:cTn id="42" dur="1000"/>
                                        <p:tgtEl>
                                          <p:spTgt spid="7"/>
                                        </p:tgtEl>
                                      </p:cBhvr>
                                    </p:animEffect>
                                  </p:childTnLst>
                                </p:cTn>
                              </p:par>
                            </p:childTnLst>
                          </p:cTn>
                        </p:par>
                        <p:par>
                          <p:cTn id="43" fill="hold">
                            <p:stCondLst>
                              <p:cond delay="33000"/>
                            </p:stCondLst>
                            <p:childTnLst>
                              <p:par>
                                <p:cTn id="44" presetID="10" presetClass="entr" presetSubtype="0" fill="hold" grpId="0" nodeType="afterEffect">
                                  <p:stCondLst>
                                    <p:cond delay="1000"/>
                                  </p:stCondLst>
                                  <p:iterate type="lt">
                                    <p:tmPct val="0"/>
                                  </p:iterate>
                                  <p:childTnLst>
                                    <p:set>
                                      <p:cBhvr>
                                        <p:cTn id="45" dur="1" fill="hold">
                                          <p:stCondLst>
                                            <p:cond delay="0"/>
                                          </p:stCondLst>
                                        </p:cTn>
                                        <p:tgtEl>
                                          <p:spTgt spid="6"/>
                                        </p:tgtEl>
                                        <p:attrNameLst>
                                          <p:attrName>style.visibility</p:attrName>
                                        </p:attrNameLst>
                                      </p:cBhvr>
                                      <p:to>
                                        <p:strVal val="visible"/>
                                      </p:to>
                                    </p:set>
                                    <p:animEffect transition="in" filter="fade">
                                      <p:cBhvr>
                                        <p:cTn id="46" dur="3000"/>
                                        <p:tgtEl>
                                          <p:spTgt spid="6"/>
                                        </p:tgtEl>
                                      </p:cBhvr>
                                    </p:animEffect>
                                  </p:childTnLst>
                                </p:cTn>
                              </p:par>
                              <p:par>
                                <p:cTn id="47" presetID="4" presetClass="emph" presetSubtype="2" fill="hold" grpId="1" nodeType="withEffect">
                                  <p:stCondLst>
                                    <p:cond delay="0"/>
                                  </p:stCondLst>
                                  <p:iterate type="lt">
                                    <p:tmPct val="0"/>
                                  </p:iterate>
                                  <p:childTnLst>
                                    <p:anim to="4" calcmode="lin" valueType="num">
                                      <p:cBhvr override="childStyle">
                                        <p:cTn id="48" dur="3000" fill="hold"/>
                                        <p:tgtEl>
                                          <p:spTgt spid="6"/>
                                        </p:tgtEl>
                                        <p:attrNameLst>
                                          <p:attrName>style.fontSize</p:attrName>
                                        </p:attrNameLst>
                                      </p:cBhvr>
                                    </p:anim>
                                  </p:childTnLst>
                                </p:cTn>
                              </p:par>
                            </p:childTnLst>
                          </p:cTn>
                        </p:par>
                        <p:par>
                          <p:cTn id="49" fill="hold">
                            <p:stCondLst>
                              <p:cond delay="37000"/>
                            </p:stCondLst>
                            <p:childTnLst>
                              <p:par>
                                <p:cTn id="50" presetID="10" presetClass="exit" presetSubtype="0" fill="hold" grpId="2" nodeType="afterEffect">
                                  <p:stCondLst>
                                    <p:cond delay="0"/>
                                  </p:stCondLst>
                                  <p:iterate type="lt">
                                    <p:tmPct val="0"/>
                                  </p:iterate>
                                  <p:childTnLst>
                                    <p:animEffect transition="out" filter="fade">
                                      <p:cBhvr>
                                        <p:cTn id="51" dur="2000"/>
                                        <p:tgtEl>
                                          <p:spTgt spid="6"/>
                                        </p:tgtEl>
                                      </p:cBhvr>
                                    </p:animEffect>
                                    <p:set>
                                      <p:cBhvr>
                                        <p:cTn id="52" dur="1" fill="hold">
                                          <p:stCondLst>
                                            <p:cond delay="19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7"/>
                                        </p:tgtEl>
                                      </p:cBhvr>
                                    </p:animEffect>
                                    <p:set>
                                      <p:cBhvr>
                                        <p:cTn id="55" dur="1" fill="hold">
                                          <p:stCondLst>
                                            <p:cond delay="1999"/>
                                          </p:stCondLst>
                                        </p:cTn>
                                        <p:tgtEl>
                                          <p:spTgt spid="7"/>
                                        </p:tgtEl>
                                        <p:attrNameLst>
                                          <p:attrName>style.visibility</p:attrName>
                                        </p:attrNameLst>
                                      </p:cBhvr>
                                      <p:to>
                                        <p:strVal val="hidden"/>
                                      </p:to>
                                    </p:set>
                                  </p:childTnLst>
                                </p:cTn>
                              </p:par>
                            </p:childTnLst>
                          </p:cTn>
                        </p:par>
                        <p:par>
                          <p:cTn id="56" fill="hold">
                            <p:stCondLst>
                              <p:cond delay="39000"/>
                            </p:stCondLst>
                            <p:childTnLst>
                              <p:par>
                                <p:cTn id="57" presetID="55"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strVal val="#ppt_w*0.70"/>
                                          </p:val>
                                        </p:tav>
                                        <p:tav tm="100000">
                                          <p:val>
                                            <p:strVal val="#ppt_w"/>
                                          </p:val>
                                        </p:tav>
                                      </p:tavLst>
                                    </p:anim>
                                    <p:anim calcmode="lin" valueType="num">
                                      <p:cBhvr>
                                        <p:cTn id="60" dur="1000" fill="hold"/>
                                        <p:tgtEl>
                                          <p:spTgt spid="8"/>
                                        </p:tgtEl>
                                        <p:attrNameLst>
                                          <p:attrName>ppt_h</p:attrName>
                                        </p:attrNameLst>
                                      </p:cBhvr>
                                      <p:tavLst>
                                        <p:tav tm="0">
                                          <p:val>
                                            <p:strVal val="#ppt_h"/>
                                          </p:val>
                                        </p:tav>
                                        <p:tav tm="100000">
                                          <p:val>
                                            <p:strVal val="#ppt_h"/>
                                          </p:val>
                                        </p:tav>
                                      </p:tavLst>
                                    </p:anim>
                                    <p:animEffect transition="in" filter="fade">
                                      <p:cBhvr>
                                        <p:cTn id="61" dur="1000"/>
                                        <p:tgtEl>
                                          <p:spTgt spid="8"/>
                                        </p:tgtEl>
                                      </p:cBhvr>
                                    </p:animEffect>
                                  </p:childTnLst>
                                </p:cTn>
                              </p:par>
                            </p:childTnLst>
                          </p:cTn>
                        </p:par>
                        <p:par>
                          <p:cTn id="62" fill="hold">
                            <p:stCondLst>
                              <p:cond delay="40000"/>
                            </p:stCondLst>
                            <p:childTnLst>
                              <p:par>
                                <p:cTn id="63" presetID="42" presetClass="path" presetSubtype="0" accel="50000" decel="50000" fill="hold" grpId="1" nodeType="afterEffect">
                                  <p:stCondLst>
                                    <p:cond delay="7000"/>
                                  </p:stCondLst>
                                  <p:childTnLst>
                                    <p:animMotion origin="layout" path="M 0 0  L 0 0.33302  E" pathEditMode="fixed" ptsTypes="">
                                      <p:cBhvr>
                                        <p:cTn id="64" dur="2000" fill="hold"/>
                                        <p:tgtEl>
                                          <p:spTgt spid="8"/>
                                        </p:tgtEl>
                                        <p:attrNameLst>
                                          <p:attrName>ppt_x</p:attrName>
                                          <p:attrName>ppt_y</p:attrName>
                                        </p:attrNameLst>
                                      </p:cBhvr>
                                    </p:animMotion>
                                  </p:childTnLst>
                                </p:cTn>
                              </p:par>
                            </p:childTnLst>
                          </p:cTn>
                        </p:par>
                        <p:par>
                          <p:cTn id="65" fill="hold">
                            <p:stCondLst>
                              <p:cond delay="49000"/>
                            </p:stCondLst>
                            <p:childTnLst>
                              <p:par>
                                <p:cTn id="66" presetID="55"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1000" fill="hold"/>
                                        <p:tgtEl>
                                          <p:spTgt spid="9"/>
                                        </p:tgtEl>
                                        <p:attrNameLst>
                                          <p:attrName>ppt_w</p:attrName>
                                        </p:attrNameLst>
                                      </p:cBhvr>
                                      <p:tavLst>
                                        <p:tav tm="0">
                                          <p:val>
                                            <p:strVal val="#ppt_w*0.70"/>
                                          </p:val>
                                        </p:tav>
                                        <p:tav tm="100000">
                                          <p:val>
                                            <p:strVal val="#ppt_w"/>
                                          </p:val>
                                        </p:tav>
                                      </p:tavLst>
                                    </p:anim>
                                    <p:anim calcmode="lin" valueType="num">
                                      <p:cBhvr>
                                        <p:cTn id="69" dur="1000" fill="hold"/>
                                        <p:tgtEl>
                                          <p:spTgt spid="9"/>
                                        </p:tgtEl>
                                        <p:attrNameLst>
                                          <p:attrName>ppt_h</p:attrName>
                                        </p:attrNameLst>
                                      </p:cBhvr>
                                      <p:tavLst>
                                        <p:tav tm="0">
                                          <p:val>
                                            <p:strVal val="#ppt_h"/>
                                          </p:val>
                                        </p:tav>
                                        <p:tav tm="100000">
                                          <p:val>
                                            <p:strVal val="#ppt_h"/>
                                          </p:val>
                                        </p:tav>
                                      </p:tavLst>
                                    </p:anim>
                                    <p:animEffect transition="in" filter="fade">
                                      <p:cBhvr>
                                        <p:cTn id="70" dur="1000"/>
                                        <p:tgtEl>
                                          <p:spTgt spid="9"/>
                                        </p:tgtEl>
                                      </p:cBhvr>
                                    </p:animEffect>
                                  </p:childTnLst>
                                </p:cTn>
                              </p:par>
                            </p:childTnLst>
                          </p:cTn>
                        </p:par>
                        <p:par>
                          <p:cTn id="71" fill="hold">
                            <p:stCondLst>
                              <p:cond delay="50000"/>
                            </p:stCondLst>
                            <p:childTnLst>
                              <p:par>
                                <p:cTn id="72" presetID="42" presetClass="path" presetSubtype="0" accel="50000" decel="50000" fill="hold" grpId="1" nodeType="afterEffect">
                                  <p:stCondLst>
                                    <p:cond delay="7000"/>
                                  </p:stCondLst>
                                  <p:childTnLst>
                                    <p:animMotion origin="layout" path="M -2.5E-6 4.97687E-6 L 0.00261 0.16026 " pathEditMode="fixed" rAng="0" ptsTypes="AA">
                                      <p:cBhvr>
                                        <p:cTn id="73" dur="2000" fill="hold"/>
                                        <p:tgtEl>
                                          <p:spTgt spid="9"/>
                                        </p:tgtEl>
                                        <p:attrNameLst>
                                          <p:attrName>ppt_x</p:attrName>
                                          <p:attrName>ppt_y</p:attrName>
                                        </p:attrNameLst>
                                      </p:cBhvr>
                                      <p:rCtr x="1" y="80"/>
                                    </p:animMotion>
                                  </p:childTnLst>
                                </p:cTn>
                              </p:par>
                            </p:childTnLst>
                          </p:cTn>
                        </p:par>
                        <p:par>
                          <p:cTn id="74" fill="hold">
                            <p:stCondLst>
                              <p:cond delay="59000"/>
                            </p:stCondLst>
                            <p:childTnLst>
                              <p:par>
                                <p:cTn id="75" presetID="55"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strVal val="#ppt_w*0.70"/>
                                          </p:val>
                                        </p:tav>
                                        <p:tav tm="100000">
                                          <p:val>
                                            <p:strVal val="#ppt_w"/>
                                          </p:val>
                                        </p:tav>
                                      </p:tavLst>
                                    </p:anim>
                                    <p:anim calcmode="lin" valueType="num">
                                      <p:cBhvr>
                                        <p:cTn id="78" dur="1000" fill="hold"/>
                                        <p:tgtEl>
                                          <p:spTgt spid="10"/>
                                        </p:tgtEl>
                                        <p:attrNameLst>
                                          <p:attrName>ppt_h</p:attrName>
                                        </p:attrNameLst>
                                      </p:cBhvr>
                                      <p:tavLst>
                                        <p:tav tm="0">
                                          <p:val>
                                            <p:strVal val="#ppt_h"/>
                                          </p:val>
                                        </p:tav>
                                        <p:tav tm="100000">
                                          <p:val>
                                            <p:strVal val="#ppt_h"/>
                                          </p:val>
                                        </p:tav>
                                      </p:tavLst>
                                    </p:anim>
                                    <p:animEffect transition="in" filter="fade">
                                      <p:cBhvr>
                                        <p:cTn id="79" dur="1000"/>
                                        <p:tgtEl>
                                          <p:spTgt spid="10"/>
                                        </p:tgtEl>
                                      </p:cBhvr>
                                    </p:animEffect>
                                  </p:childTnLst>
                                </p:cTn>
                              </p:par>
                            </p:childTnLst>
                          </p:cTn>
                        </p:par>
                        <p:par>
                          <p:cTn id="80" fill="hold">
                            <p:stCondLst>
                              <p:cond delay="60000"/>
                            </p:stCondLst>
                            <p:childTnLst>
                              <p:par>
                                <p:cTn id="81" presetID="3" presetClass="emph" presetSubtype="2" fill="hold" grpId="1" nodeType="afterEffect">
                                  <p:stCondLst>
                                    <p:cond delay="6000"/>
                                  </p:stCondLst>
                                  <p:childTnLst>
                                    <p:animClr clrSpc="rgb">
                                      <p:cBhvr override="childStyle">
                                        <p:cTn id="82" dur="2000" fill="hold"/>
                                        <p:tgtEl>
                                          <p:spTgt spid="10"/>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6" grpId="2"/>
      <p:bldP spid="7" grpId="0"/>
      <p:bldP spid="7" grpId="1"/>
      <p:bldP spid="8" grpId="0"/>
      <p:bldP spid="8"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917826" cy="369332"/>
          </a:xfrm>
          <a:prstGeom prst="rect">
            <a:avLst/>
          </a:prstGeom>
          <a:noFill/>
        </p:spPr>
        <p:txBody>
          <a:bodyPr wrap="none" rtlCol="0">
            <a:spAutoFit/>
          </a:bodyPr>
          <a:lstStyle/>
          <a:p>
            <a:pPr algn="ctr"/>
            <a:r>
              <a:rPr lang="en-US" b="1" dirty="0" smtClean="0">
                <a:solidFill>
                  <a:schemeClr val="bg2">
                    <a:lumMod val="25000"/>
                  </a:schemeClr>
                </a:solidFill>
              </a:rPr>
              <a:t>Lets study the life of such a great leader and see what lessons could be learnt</a:t>
            </a:r>
            <a:endParaRPr lang="en-US" b="1" dirty="0">
              <a:solidFill>
                <a:schemeClr val="bg2">
                  <a:lumMod val="25000"/>
                </a:schemeClr>
              </a:solidFill>
            </a:endParaRPr>
          </a:p>
        </p:txBody>
      </p:sp>
      <p:pic>
        <p:nvPicPr>
          <p:cNvPr id="33794" name="Picture 2" descr="http://www.mkgandhi.org/gphotgallery/gandhi_time.jpg"/>
          <p:cNvPicPr>
            <a:picLocks noChangeAspect="1" noChangeArrowheads="1"/>
          </p:cNvPicPr>
          <p:nvPr/>
        </p:nvPicPr>
        <p:blipFill>
          <a:blip r:embed="rId2"/>
          <a:srcRect/>
          <a:stretch>
            <a:fillRect/>
          </a:stretch>
        </p:blipFill>
        <p:spPr bwMode="auto">
          <a:xfrm>
            <a:off x="3657600" y="2600324"/>
            <a:ext cx="1752600" cy="1209676"/>
          </a:xfrm>
          <a:prstGeom prst="rect">
            <a:avLst/>
          </a:prstGeom>
          <a:noFill/>
        </p:spPr>
      </p:pic>
      <p:sp>
        <p:nvSpPr>
          <p:cNvPr id="4" name="TextBox 3"/>
          <p:cNvSpPr txBox="1"/>
          <p:nvPr/>
        </p:nvSpPr>
        <p:spPr>
          <a:xfrm>
            <a:off x="6110109" y="3440668"/>
            <a:ext cx="2119491" cy="369332"/>
          </a:xfrm>
          <a:prstGeom prst="rect">
            <a:avLst/>
          </a:prstGeom>
          <a:noFill/>
        </p:spPr>
        <p:txBody>
          <a:bodyPr wrap="none" rtlCol="0">
            <a:spAutoFit/>
          </a:bodyPr>
          <a:lstStyle/>
          <a:p>
            <a:r>
              <a:rPr lang="en-US" b="1" dirty="0" smtClean="0">
                <a:solidFill>
                  <a:srgbClr val="C00000"/>
                </a:solidFill>
              </a:rPr>
              <a:t>But, Why Gandhi?</a:t>
            </a:r>
            <a:endParaRPr lang="en-US" b="1" dirty="0">
              <a:solidFill>
                <a:srgbClr val="C00000"/>
              </a:solidFill>
            </a:endParaRPr>
          </a:p>
        </p:txBody>
      </p:sp>
      <p:sp>
        <p:nvSpPr>
          <p:cNvPr id="5" name="TextBox 4"/>
          <p:cNvSpPr txBox="1"/>
          <p:nvPr/>
        </p:nvSpPr>
        <p:spPr>
          <a:xfrm>
            <a:off x="76200" y="4495800"/>
            <a:ext cx="8915400" cy="1477328"/>
          </a:xfrm>
          <a:prstGeom prst="rect">
            <a:avLst/>
          </a:prstGeom>
          <a:noFill/>
        </p:spPr>
        <p:txBody>
          <a:bodyPr wrap="square" rtlCol="0">
            <a:spAutoFit/>
          </a:bodyPr>
          <a:lstStyle/>
          <a:p>
            <a:pPr algn="just"/>
            <a:r>
              <a:rPr lang="en-US" b="1" dirty="0" smtClean="0">
                <a:solidFill>
                  <a:schemeClr val="bg2">
                    <a:lumMod val="25000"/>
                  </a:schemeClr>
                </a:solidFill>
              </a:rPr>
              <a:t>Gandhi is considered as one of the most influential leaders. Without any official position, power or money, from humble beginnings he gained world prominence, helped achieve freedom and left a lasting legacy for us all. Many of Gandhi’s core principles are remarkably relevant in the realm of leadership competencies and self-development</a:t>
            </a:r>
          </a:p>
        </p:txBody>
      </p:sp>
      <p:sp>
        <p:nvSpPr>
          <p:cNvPr id="6" name="TextBox 5"/>
          <p:cNvSpPr txBox="1"/>
          <p:nvPr/>
        </p:nvSpPr>
        <p:spPr>
          <a:xfrm>
            <a:off x="152400" y="4800600"/>
            <a:ext cx="8763000" cy="646331"/>
          </a:xfrm>
          <a:prstGeom prst="rect">
            <a:avLst/>
          </a:prstGeom>
          <a:noFill/>
        </p:spPr>
        <p:txBody>
          <a:bodyPr wrap="square" rtlCol="0">
            <a:spAutoFit/>
          </a:bodyPr>
          <a:lstStyle/>
          <a:p>
            <a:r>
              <a:rPr lang="en-US" b="1" dirty="0" smtClean="0">
                <a:solidFill>
                  <a:schemeClr val="bg2">
                    <a:lumMod val="25000"/>
                  </a:schemeClr>
                </a:solidFill>
              </a:rPr>
              <a:t>Lord Mountbatten, the last viceroy of British India remarked about his stature and charismatic personality as ‘one-man boundary force’</a:t>
            </a:r>
            <a:endParaRPr lang="en-US" b="1" dirty="0">
              <a:solidFill>
                <a:schemeClr val="bg2">
                  <a:lumMod val="25000"/>
                </a:schemeClr>
              </a:solidFill>
            </a:endParaRPr>
          </a:p>
        </p:txBody>
      </p:sp>
    </p:spTree>
  </p:cSld>
  <p:clrMapOvr>
    <a:masterClrMapping/>
  </p:clrMapOvr>
  <p:transition advClick="0" advTm="4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0" presetClass="exit" presetSubtype="0" fill="hold" grpId="1" nodeType="afterEffect">
                                  <p:stCondLst>
                                    <p:cond delay="6000"/>
                                  </p:stCondLst>
                                  <p:childTnLst>
                                    <p:animEffect transition="out" filter="fade">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par>
                          <p:cTn id="14" fill="hold">
                            <p:stCondLst>
                              <p:cond delay="9000"/>
                            </p:stCondLst>
                            <p:childTnLst>
                              <p:par>
                                <p:cTn id="15" presetID="1" presetClass="entr" presetSubtype="0" fill="hold" nodeType="afterEffect">
                                  <p:stCondLst>
                                    <p:cond delay="0"/>
                                  </p:stCondLst>
                                  <p:childTnLst>
                                    <p:set>
                                      <p:cBhvr>
                                        <p:cTn id="16" dur="1" fill="hold">
                                          <p:stCondLst>
                                            <p:cond delay="0"/>
                                          </p:stCondLst>
                                        </p:cTn>
                                        <p:tgtEl>
                                          <p:spTgt spid="33794"/>
                                        </p:tgtEl>
                                        <p:attrNameLst>
                                          <p:attrName>style.visibility</p:attrName>
                                        </p:attrNameLst>
                                      </p:cBhvr>
                                      <p:to>
                                        <p:strVal val="visible"/>
                                      </p:to>
                                    </p:set>
                                  </p:childTnLst>
                                </p:cTn>
                              </p:par>
                              <p:par>
                                <p:cTn id="17" presetID="6" presetClass="emph" presetSubtype="0" fill="hold" nodeType="withEffect">
                                  <p:stCondLst>
                                    <p:cond delay="0"/>
                                  </p:stCondLst>
                                  <p:childTnLst>
                                    <p:animScale>
                                      <p:cBhvr>
                                        <p:cTn id="18" dur="2000" fill="hold"/>
                                        <p:tgtEl>
                                          <p:spTgt spid="33794"/>
                                        </p:tgtEl>
                                      </p:cBhvr>
                                      <p:by x="300000" y="300000"/>
                                    </p:animScale>
                                  </p:childTnLst>
                                </p:cTn>
                              </p:par>
                            </p:childTnLst>
                          </p:cTn>
                        </p:par>
                        <p:par>
                          <p:cTn id="19" fill="hold">
                            <p:stCondLst>
                              <p:cond delay="11000"/>
                            </p:stCondLst>
                            <p:childTnLst>
                              <p:par>
                                <p:cTn id="20" presetID="35" presetClass="path" presetSubtype="0" accel="50000" decel="50000" fill="hold" nodeType="afterEffect">
                                  <p:stCondLst>
                                    <p:cond delay="0"/>
                                  </p:stCondLst>
                                  <p:childTnLst>
                                    <p:animMotion origin="layout" path="M -3.33333E-6 1.23034E-6 L -0.20416 -0.20051 " pathEditMode="relative" rAng="0" ptsTypes="AA">
                                      <p:cBhvr>
                                        <p:cTn id="21" dur="2000" fill="hold"/>
                                        <p:tgtEl>
                                          <p:spTgt spid="33794"/>
                                        </p:tgtEl>
                                        <p:attrNameLst>
                                          <p:attrName>ppt_x</p:attrName>
                                          <p:attrName>ppt_y</p:attrName>
                                        </p:attrNameLst>
                                      </p:cBhvr>
                                      <p:rCtr x="-102" y="-100"/>
                                    </p:animMotion>
                                  </p:childTnLst>
                                </p:cTn>
                              </p:par>
                              <p:par>
                                <p:cTn id="22" presetID="55" presetClass="entr" presetSubtype="0" fill="hold" grpId="0" nodeType="withEffect">
                                  <p:stCondLst>
                                    <p:cond delay="20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childTnLst>
                          </p:cTn>
                        </p:par>
                        <p:par>
                          <p:cTn id="27" fill="hold">
                            <p:stCondLst>
                              <p:cond delay="14000"/>
                            </p:stCondLst>
                            <p:childTnLst>
                              <p:par>
                                <p:cTn id="28" presetID="55"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strVal val="#ppt_w*0.70"/>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Effect transition="in" filter="fade">
                                      <p:cBhvr>
                                        <p:cTn id="32" dur="1000"/>
                                        <p:tgtEl>
                                          <p:spTgt spid="5"/>
                                        </p:tgtEl>
                                      </p:cBhvr>
                                    </p:animEffect>
                                  </p:childTnLst>
                                </p:cTn>
                              </p:par>
                            </p:childTnLst>
                          </p:cTn>
                        </p:par>
                        <p:par>
                          <p:cTn id="33" fill="hold">
                            <p:stCondLst>
                              <p:cond delay="15000"/>
                            </p:stCondLst>
                            <p:childTnLst>
                              <p:par>
                                <p:cTn id="34" presetID="10" presetClass="exit" presetSubtype="0" fill="hold" grpId="1" nodeType="afterEffect">
                                  <p:stCondLst>
                                    <p:cond delay="17000"/>
                                  </p:stCondLst>
                                  <p:childTnLst>
                                    <p:animEffect transition="out" filter="fade">
                                      <p:cBhvr>
                                        <p:cTn id="35" dur="2000"/>
                                        <p:tgtEl>
                                          <p:spTgt spid="5"/>
                                        </p:tgtEl>
                                      </p:cBhvr>
                                    </p:animEffect>
                                    <p:set>
                                      <p:cBhvr>
                                        <p:cTn id="36" dur="1" fill="hold">
                                          <p:stCondLst>
                                            <p:cond delay="1999"/>
                                          </p:stCondLst>
                                        </p:cTn>
                                        <p:tgtEl>
                                          <p:spTgt spid="5"/>
                                        </p:tgtEl>
                                        <p:attrNameLst>
                                          <p:attrName>style.visibility</p:attrName>
                                        </p:attrNameLst>
                                      </p:cBhvr>
                                      <p:to>
                                        <p:strVal val="hidden"/>
                                      </p:to>
                                    </p:set>
                                  </p:childTnLst>
                                </p:cTn>
                              </p:par>
                            </p:childTnLst>
                          </p:cTn>
                        </p:par>
                        <p:par>
                          <p:cTn id="37" fill="hold">
                            <p:stCondLst>
                              <p:cond delay="34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5642891" cy="369332"/>
          </a:xfrm>
          <a:prstGeom prst="rect">
            <a:avLst/>
          </a:prstGeom>
          <a:noFill/>
        </p:spPr>
        <p:txBody>
          <a:bodyPr wrap="none" rtlCol="0">
            <a:spAutoFit/>
          </a:bodyPr>
          <a:lstStyle/>
          <a:p>
            <a:r>
              <a:rPr lang="en-US" b="1" dirty="0" smtClean="0">
                <a:solidFill>
                  <a:schemeClr val="bg2">
                    <a:lumMod val="25000"/>
                  </a:schemeClr>
                </a:solidFill>
              </a:rPr>
              <a:t>Lesson 1: Continuous learning and improvement</a:t>
            </a:r>
            <a:endParaRPr lang="en-US" b="1" dirty="0">
              <a:solidFill>
                <a:schemeClr val="bg2">
                  <a:lumMod val="25000"/>
                </a:schemeClr>
              </a:solidFill>
            </a:endParaRPr>
          </a:p>
        </p:txBody>
      </p:sp>
      <p:sp>
        <p:nvSpPr>
          <p:cNvPr id="3" name="TextBox 2"/>
          <p:cNvSpPr txBox="1"/>
          <p:nvPr/>
        </p:nvSpPr>
        <p:spPr>
          <a:xfrm>
            <a:off x="3581400" y="4445675"/>
            <a:ext cx="5562600" cy="2031325"/>
          </a:xfrm>
          <a:prstGeom prst="rect">
            <a:avLst/>
          </a:prstGeom>
          <a:noFill/>
        </p:spPr>
        <p:txBody>
          <a:bodyPr wrap="square" rtlCol="0">
            <a:spAutoFit/>
          </a:bodyPr>
          <a:lstStyle/>
          <a:p>
            <a:pPr algn="just"/>
            <a:r>
              <a:rPr lang="en-US" dirty="0" smtClean="0">
                <a:solidFill>
                  <a:schemeClr val="bg2">
                    <a:lumMod val="25000"/>
                  </a:schemeClr>
                </a:solidFill>
              </a:rPr>
              <a:t>Gandhi always told that if two of his sentences contradicted each other, please accept the second one and forget the first one. This reflects –</a:t>
            </a:r>
          </a:p>
          <a:p>
            <a:pPr algn="just">
              <a:buFont typeface="Wingdings" pitchFamily="2" charset="2"/>
              <a:buChar char="§"/>
            </a:pPr>
            <a:r>
              <a:rPr lang="en-US" dirty="0" smtClean="0">
                <a:solidFill>
                  <a:schemeClr val="bg2">
                    <a:lumMod val="25000"/>
                  </a:schemeClr>
                </a:solidFill>
              </a:rPr>
              <a:t>learning and growth mindset</a:t>
            </a:r>
          </a:p>
          <a:p>
            <a:pPr algn="just">
              <a:buFont typeface="Wingdings" pitchFamily="2" charset="2"/>
              <a:buChar char="§"/>
            </a:pPr>
            <a:r>
              <a:rPr lang="en-US" dirty="0" smtClean="0">
                <a:solidFill>
                  <a:schemeClr val="bg2">
                    <a:lumMod val="25000"/>
                  </a:schemeClr>
                </a:solidFill>
              </a:rPr>
              <a:t>anticipation of follower’s needs</a:t>
            </a:r>
          </a:p>
          <a:p>
            <a:pPr algn="just">
              <a:buFont typeface="Wingdings" pitchFamily="2" charset="2"/>
              <a:buChar char="§"/>
            </a:pPr>
            <a:r>
              <a:rPr lang="en-US" dirty="0" smtClean="0">
                <a:solidFill>
                  <a:schemeClr val="bg2">
                    <a:lumMod val="25000"/>
                  </a:schemeClr>
                </a:solidFill>
              </a:rPr>
              <a:t>rigid consistency was NOT one of his traits  </a:t>
            </a:r>
            <a:endParaRPr lang="en-US" dirty="0">
              <a:solidFill>
                <a:schemeClr val="bg2">
                  <a:lumMod val="25000"/>
                </a:schemeClr>
              </a:solidFill>
            </a:endParaRPr>
          </a:p>
        </p:txBody>
      </p:sp>
      <p:pic>
        <p:nvPicPr>
          <p:cNvPr id="35842" name="Picture 2" descr="http://www.mkgandhi.org/images/gandhi2.jpg"/>
          <p:cNvPicPr>
            <a:picLocks noChangeAspect="1" noChangeArrowheads="1"/>
          </p:cNvPicPr>
          <p:nvPr/>
        </p:nvPicPr>
        <p:blipFill>
          <a:blip r:embed="rId2"/>
          <a:srcRect/>
          <a:stretch>
            <a:fillRect/>
          </a:stretch>
        </p:blipFill>
        <p:spPr bwMode="auto">
          <a:xfrm>
            <a:off x="76200" y="381000"/>
            <a:ext cx="5562600" cy="4038600"/>
          </a:xfrm>
          <a:prstGeom prst="rect">
            <a:avLst/>
          </a:prstGeom>
          <a:noFill/>
        </p:spPr>
      </p:pic>
    </p:spTree>
  </p:cSld>
  <p:clrMapOvr>
    <a:masterClrMapping/>
  </p:clrMapOvr>
  <p:transition advClick="0" advTm="19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6505307" cy="369332"/>
          </a:xfrm>
          <a:prstGeom prst="rect">
            <a:avLst/>
          </a:prstGeom>
          <a:noFill/>
        </p:spPr>
        <p:txBody>
          <a:bodyPr wrap="none" rtlCol="0">
            <a:spAutoFit/>
          </a:bodyPr>
          <a:lstStyle/>
          <a:p>
            <a:r>
              <a:rPr lang="en-US" b="1" dirty="0" smtClean="0">
                <a:solidFill>
                  <a:schemeClr val="bg2">
                    <a:lumMod val="25000"/>
                  </a:schemeClr>
                </a:solidFill>
              </a:rPr>
              <a:t>Lesson 2: Looking at each person just as a human being</a:t>
            </a:r>
            <a:endParaRPr lang="en-US" b="1" dirty="0">
              <a:solidFill>
                <a:schemeClr val="bg2">
                  <a:lumMod val="25000"/>
                </a:schemeClr>
              </a:solidFill>
            </a:endParaRPr>
          </a:p>
        </p:txBody>
      </p:sp>
      <p:sp>
        <p:nvSpPr>
          <p:cNvPr id="3" name="TextBox 2"/>
          <p:cNvSpPr txBox="1"/>
          <p:nvPr/>
        </p:nvSpPr>
        <p:spPr>
          <a:xfrm>
            <a:off x="3581400" y="4445675"/>
            <a:ext cx="5562600" cy="1477328"/>
          </a:xfrm>
          <a:prstGeom prst="rect">
            <a:avLst/>
          </a:prstGeom>
          <a:noFill/>
        </p:spPr>
        <p:txBody>
          <a:bodyPr wrap="square" rtlCol="0">
            <a:spAutoFit/>
          </a:bodyPr>
          <a:lstStyle/>
          <a:p>
            <a:pPr algn="just"/>
            <a:r>
              <a:rPr lang="en-US" dirty="0" smtClean="0">
                <a:solidFill>
                  <a:schemeClr val="bg2">
                    <a:lumMod val="25000"/>
                  </a:schemeClr>
                </a:solidFill>
              </a:rPr>
              <a:t>“Be quick, be brief, be gone!” Personal meetings with Gandhi were very short. However Gandhi made people feel as if they were the only person in the world that Gandhi would have liked to talk at that time</a:t>
            </a:r>
            <a:endParaRPr lang="en-US" dirty="0">
              <a:solidFill>
                <a:schemeClr val="bg2">
                  <a:lumMod val="25000"/>
                </a:schemeClr>
              </a:solidFill>
            </a:endParaRPr>
          </a:p>
        </p:txBody>
      </p:sp>
      <p:pic>
        <p:nvPicPr>
          <p:cNvPr id="36866" name="Picture 2" descr="c98"/>
          <p:cNvPicPr>
            <a:picLocks noChangeAspect="1" noChangeArrowheads="1"/>
          </p:cNvPicPr>
          <p:nvPr/>
        </p:nvPicPr>
        <p:blipFill>
          <a:blip r:embed="rId2"/>
          <a:srcRect/>
          <a:stretch>
            <a:fillRect/>
          </a:stretch>
        </p:blipFill>
        <p:spPr bwMode="auto">
          <a:xfrm>
            <a:off x="76200" y="381000"/>
            <a:ext cx="6324600" cy="3962400"/>
          </a:xfrm>
          <a:prstGeom prst="rect">
            <a:avLst/>
          </a:prstGeom>
          <a:noFill/>
        </p:spPr>
      </p:pic>
    </p:spTree>
  </p:cSld>
  <p:clrMapOvr>
    <a:masterClrMapping/>
  </p:clrMapOvr>
  <p:transition advClick="0" advTm="19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7868"/>
            <a:ext cx="4270721" cy="369332"/>
          </a:xfrm>
          <a:prstGeom prst="rect">
            <a:avLst/>
          </a:prstGeom>
          <a:noFill/>
        </p:spPr>
        <p:txBody>
          <a:bodyPr wrap="none" rtlCol="0">
            <a:spAutoFit/>
          </a:bodyPr>
          <a:lstStyle/>
          <a:p>
            <a:r>
              <a:rPr lang="en-US" b="1" dirty="0" smtClean="0">
                <a:solidFill>
                  <a:schemeClr val="bg2">
                    <a:lumMod val="25000"/>
                  </a:schemeClr>
                </a:solidFill>
              </a:rPr>
              <a:t>Lesson 3: Being an excellent listener</a:t>
            </a:r>
            <a:endParaRPr lang="en-US" b="1" dirty="0">
              <a:solidFill>
                <a:schemeClr val="bg2">
                  <a:lumMod val="25000"/>
                </a:schemeClr>
              </a:solidFill>
            </a:endParaRPr>
          </a:p>
        </p:txBody>
      </p:sp>
      <p:sp>
        <p:nvSpPr>
          <p:cNvPr id="3" name="TextBox 2"/>
          <p:cNvSpPr txBox="1"/>
          <p:nvPr/>
        </p:nvSpPr>
        <p:spPr>
          <a:xfrm>
            <a:off x="3581400" y="4445675"/>
            <a:ext cx="5562600" cy="1754326"/>
          </a:xfrm>
          <a:prstGeom prst="rect">
            <a:avLst/>
          </a:prstGeom>
          <a:noFill/>
        </p:spPr>
        <p:txBody>
          <a:bodyPr wrap="square" rtlCol="0">
            <a:spAutoFit/>
          </a:bodyPr>
          <a:lstStyle/>
          <a:p>
            <a:pPr algn="just"/>
            <a:r>
              <a:rPr lang="en-IN" dirty="0" smtClean="0">
                <a:solidFill>
                  <a:schemeClr val="bg2">
                    <a:lumMod val="25000"/>
                  </a:schemeClr>
                </a:solidFill>
              </a:rPr>
              <a:t>Gandhi </a:t>
            </a:r>
            <a:r>
              <a:rPr lang="en-IN" dirty="0" smtClean="0">
                <a:solidFill>
                  <a:schemeClr val="bg2">
                    <a:lumMod val="25000"/>
                  </a:schemeClr>
                </a:solidFill>
              </a:rPr>
              <a:t>was not a good orator, but peop</a:t>
            </a:r>
            <a:r>
              <a:rPr lang="en-IN" dirty="0" smtClean="0"/>
              <a:t>l</a:t>
            </a:r>
            <a:r>
              <a:rPr lang="en-IN" dirty="0" smtClean="0">
                <a:solidFill>
                  <a:schemeClr val="bg2">
                    <a:lumMod val="25000"/>
                  </a:schemeClr>
                </a:solidFill>
              </a:rPr>
              <a:t>e followed him because he practiced the principles of truth and non-violence in his life first and proved that any ordinary man can follow his path of truth and non-violence and then inspired others to follow these principles</a:t>
            </a:r>
            <a:endParaRPr lang="en-US" dirty="0">
              <a:solidFill>
                <a:schemeClr val="bg2">
                  <a:lumMod val="25000"/>
                </a:schemeClr>
              </a:solidFill>
            </a:endParaRPr>
          </a:p>
        </p:txBody>
      </p:sp>
      <p:pic>
        <p:nvPicPr>
          <p:cNvPr id="37890" name="Picture 2"/>
          <p:cNvPicPr>
            <a:picLocks noChangeAspect="1" noChangeArrowheads="1"/>
          </p:cNvPicPr>
          <p:nvPr/>
        </p:nvPicPr>
        <p:blipFill>
          <a:blip r:embed="rId2"/>
          <a:srcRect l="8547" t="18644" r="8832"/>
          <a:stretch>
            <a:fillRect/>
          </a:stretch>
        </p:blipFill>
        <p:spPr bwMode="auto">
          <a:xfrm>
            <a:off x="76200" y="381000"/>
            <a:ext cx="4953000" cy="4038600"/>
          </a:xfrm>
          <a:prstGeom prst="rect">
            <a:avLst/>
          </a:prstGeom>
          <a:noFill/>
          <a:ln w="9525">
            <a:noFill/>
            <a:miter lim="800000"/>
            <a:headEnd/>
            <a:tailEnd/>
          </a:ln>
          <a:effectLst/>
        </p:spPr>
      </p:pic>
    </p:spTree>
  </p:cSld>
  <p:clrMapOvr>
    <a:masterClrMapping/>
  </p:clrMapOvr>
  <p:transition advClick="0" advTm="19000">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1148</Words>
  <Application>Microsoft Office PowerPoint</Application>
  <PresentationFormat>On-screen Show (4:3)</PresentationFormat>
  <Paragraphs>100</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dc:creator>
  <cp:lastModifiedBy>SAS</cp:lastModifiedBy>
  <cp:revision>247</cp:revision>
  <dcterms:created xsi:type="dcterms:W3CDTF">2006-08-16T00:00:00Z</dcterms:created>
  <dcterms:modified xsi:type="dcterms:W3CDTF">2012-10-29T03:51:21Z</dcterms:modified>
</cp:coreProperties>
</file>